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14" r:id="rId1"/>
  </p:sldMasterIdLst>
  <p:notesMasterIdLst>
    <p:notesMasterId r:id="rId46"/>
  </p:notesMasterIdLst>
  <p:sldIdLst>
    <p:sldId id="256" r:id="rId2"/>
    <p:sldId id="257" r:id="rId3"/>
    <p:sldId id="262" r:id="rId4"/>
    <p:sldId id="258" r:id="rId5"/>
    <p:sldId id="264" r:id="rId6"/>
    <p:sldId id="289" r:id="rId7"/>
    <p:sldId id="259" r:id="rId8"/>
    <p:sldId id="265" r:id="rId9"/>
    <p:sldId id="260" r:id="rId10"/>
    <p:sldId id="261" r:id="rId11"/>
    <p:sldId id="266" r:id="rId12"/>
    <p:sldId id="301" r:id="rId13"/>
    <p:sldId id="300" r:id="rId14"/>
    <p:sldId id="302" r:id="rId15"/>
    <p:sldId id="268" r:id="rId16"/>
    <p:sldId id="267" r:id="rId17"/>
    <p:sldId id="290" r:id="rId18"/>
    <p:sldId id="298" r:id="rId19"/>
    <p:sldId id="269" r:id="rId20"/>
    <p:sldId id="283" r:id="rId21"/>
    <p:sldId id="291" r:id="rId22"/>
    <p:sldId id="270" r:id="rId23"/>
    <p:sldId id="292" r:id="rId24"/>
    <p:sldId id="271" r:id="rId25"/>
    <p:sldId id="272" r:id="rId26"/>
    <p:sldId id="276" r:id="rId27"/>
    <p:sldId id="273" r:id="rId28"/>
    <p:sldId id="277" r:id="rId29"/>
    <p:sldId id="274" r:id="rId30"/>
    <p:sldId id="294" r:id="rId31"/>
    <p:sldId id="299" r:id="rId32"/>
    <p:sldId id="279" r:id="rId33"/>
    <p:sldId id="280" r:id="rId34"/>
    <p:sldId id="282" r:id="rId35"/>
    <p:sldId id="287" r:id="rId36"/>
    <p:sldId id="295" r:id="rId37"/>
    <p:sldId id="285" r:id="rId38"/>
    <p:sldId id="286" r:id="rId39"/>
    <p:sldId id="296" r:id="rId40"/>
    <p:sldId id="278" r:id="rId41"/>
    <p:sldId id="297" r:id="rId42"/>
    <p:sldId id="281" r:id="rId43"/>
    <p:sldId id="275" r:id="rId44"/>
    <p:sldId id="28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18"/>
    <p:restoredTop sz="94662" autoAdjust="0"/>
  </p:normalViewPr>
  <p:slideViewPr>
    <p:cSldViewPr snapToGrid="0">
      <p:cViewPr varScale="1">
        <p:scale>
          <a:sx n="109" d="100"/>
          <a:sy n="109" d="100"/>
        </p:scale>
        <p:origin x="3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_rels/data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4" Type="http://schemas.openxmlformats.org/officeDocument/2006/relationships/image" Target="../media/image18.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2EDCAF-9ACB-45A7-B468-93FA526D6D88}"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US"/>
        </a:p>
      </dgm:t>
    </dgm:pt>
    <dgm:pt modelId="{FEC7F971-8C44-4803-B79E-C38149F9C980}">
      <dgm:prSet/>
      <dgm:spPr/>
      <dgm:t>
        <a:bodyPr/>
        <a:lstStyle/>
        <a:p>
          <a:r>
            <a:rPr lang="en-US" b="1"/>
            <a:t>Family Relations &amp; Money</a:t>
          </a:r>
          <a:endParaRPr lang="en-US"/>
        </a:p>
      </dgm:t>
    </dgm:pt>
    <dgm:pt modelId="{BCA0E216-0760-48B1-8021-BFBB16952C68}" type="parTrans" cxnId="{F15F9846-E438-4EAA-92CC-8262E6C033C1}">
      <dgm:prSet/>
      <dgm:spPr/>
      <dgm:t>
        <a:bodyPr/>
        <a:lstStyle/>
        <a:p>
          <a:endParaRPr lang="en-US"/>
        </a:p>
      </dgm:t>
    </dgm:pt>
    <dgm:pt modelId="{F6FC1B13-1AB2-4DEB-B82D-D86C79912960}" type="sibTrans" cxnId="{F15F9846-E438-4EAA-92CC-8262E6C033C1}">
      <dgm:prSet/>
      <dgm:spPr/>
      <dgm:t>
        <a:bodyPr/>
        <a:lstStyle/>
        <a:p>
          <a:endParaRPr lang="en-US"/>
        </a:p>
      </dgm:t>
    </dgm:pt>
    <dgm:pt modelId="{B6B9BB4C-2414-4589-9E19-22DB7BEB1C2F}">
      <dgm:prSet/>
      <dgm:spPr/>
      <dgm:t>
        <a:bodyPr/>
        <a:lstStyle/>
        <a:p>
          <a:r>
            <a:rPr lang="en-US"/>
            <a:t>Mrs. Bennet &amp; Mr. Bennet as Authorial Figures</a:t>
          </a:r>
        </a:p>
      </dgm:t>
    </dgm:pt>
    <dgm:pt modelId="{6A9D90C5-632A-4730-B94B-660F4B8276FB}" type="parTrans" cxnId="{42EF7A5B-4510-4856-B746-8058243C23A8}">
      <dgm:prSet/>
      <dgm:spPr/>
      <dgm:t>
        <a:bodyPr/>
        <a:lstStyle/>
        <a:p>
          <a:endParaRPr lang="en-US"/>
        </a:p>
      </dgm:t>
    </dgm:pt>
    <dgm:pt modelId="{2116962F-A82C-40FB-9EF6-D402D82E16DD}" type="sibTrans" cxnId="{42EF7A5B-4510-4856-B746-8058243C23A8}">
      <dgm:prSet/>
      <dgm:spPr/>
      <dgm:t>
        <a:bodyPr/>
        <a:lstStyle/>
        <a:p>
          <a:endParaRPr lang="en-US"/>
        </a:p>
      </dgm:t>
    </dgm:pt>
    <dgm:pt modelId="{B9AB4080-F16D-4017-B79C-463D9C57778D}">
      <dgm:prSet/>
      <dgm:spPr/>
      <dgm:t>
        <a:bodyPr/>
        <a:lstStyle/>
        <a:p>
          <a:r>
            <a:rPr lang="en-US"/>
            <a:t>Specificity with Money</a:t>
          </a:r>
        </a:p>
      </dgm:t>
    </dgm:pt>
    <dgm:pt modelId="{A61EA99B-D015-4C02-8E19-F3B5F63C83F7}" type="parTrans" cxnId="{84E6638A-9670-44A9-8177-806DDF21301C}">
      <dgm:prSet/>
      <dgm:spPr/>
      <dgm:t>
        <a:bodyPr/>
        <a:lstStyle/>
        <a:p>
          <a:endParaRPr lang="en-US"/>
        </a:p>
      </dgm:t>
    </dgm:pt>
    <dgm:pt modelId="{A6181E03-BD9D-42F7-A2AC-BE670E28B286}" type="sibTrans" cxnId="{84E6638A-9670-44A9-8177-806DDF21301C}">
      <dgm:prSet/>
      <dgm:spPr/>
      <dgm:t>
        <a:bodyPr/>
        <a:lstStyle/>
        <a:p>
          <a:endParaRPr lang="en-US"/>
        </a:p>
      </dgm:t>
    </dgm:pt>
    <dgm:pt modelId="{E2E56515-C199-4C35-A517-DD88E3E13106}">
      <dgm:prSet/>
      <dgm:spPr/>
      <dgm:t>
        <a:bodyPr/>
        <a:lstStyle/>
        <a:p>
          <a:r>
            <a:rPr lang="en-US" b="1"/>
            <a:t>The Gentleman</a:t>
          </a:r>
          <a:endParaRPr lang="en-US"/>
        </a:p>
      </dgm:t>
    </dgm:pt>
    <dgm:pt modelId="{80EE15D6-AF26-4D93-9FFD-8FA4142A7F5B}" type="parTrans" cxnId="{0151C836-ACD2-415C-9330-E0653FAFB5C6}">
      <dgm:prSet/>
      <dgm:spPr/>
      <dgm:t>
        <a:bodyPr/>
        <a:lstStyle/>
        <a:p>
          <a:endParaRPr lang="en-US"/>
        </a:p>
      </dgm:t>
    </dgm:pt>
    <dgm:pt modelId="{C8D474A4-7B53-46C4-8A8E-4508946F1EB1}" type="sibTrans" cxnId="{0151C836-ACD2-415C-9330-E0653FAFB5C6}">
      <dgm:prSet/>
      <dgm:spPr/>
      <dgm:t>
        <a:bodyPr/>
        <a:lstStyle/>
        <a:p>
          <a:endParaRPr lang="en-US"/>
        </a:p>
      </dgm:t>
    </dgm:pt>
    <dgm:pt modelId="{0E2CC471-139C-4ABC-AC96-D832D506EB0E}">
      <dgm:prSet/>
      <dgm:spPr/>
      <dgm:t>
        <a:bodyPr/>
        <a:lstStyle/>
        <a:p>
          <a:r>
            <a:rPr lang="en-US"/>
            <a:t>Mr. Darcy, the Gentry, Introduction</a:t>
          </a:r>
        </a:p>
      </dgm:t>
    </dgm:pt>
    <dgm:pt modelId="{7DC4C928-6CA7-4CBB-A5DF-90FF9FF52EBD}" type="parTrans" cxnId="{D076F615-3FE4-4E2F-A84F-4CEABDD602D6}">
      <dgm:prSet/>
      <dgm:spPr/>
      <dgm:t>
        <a:bodyPr/>
        <a:lstStyle/>
        <a:p>
          <a:endParaRPr lang="en-US"/>
        </a:p>
      </dgm:t>
    </dgm:pt>
    <dgm:pt modelId="{E4C09B13-E0A6-4889-96D7-118EEFA3042B}" type="sibTrans" cxnId="{D076F615-3FE4-4E2F-A84F-4CEABDD602D6}">
      <dgm:prSet/>
      <dgm:spPr/>
      <dgm:t>
        <a:bodyPr/>
        <a:lstStyle/>
        <a:p>
          <a:endParaRPr lang="en-US"/>
        </a:p>
      </dgm:t>
    </dgm:pt>
    <dgm:pt modelId="{C7857F00-518D-408E-A904-1CF2C2F903DD}">
      <dgm:prSet/>
      <dgm:spPr/>
      <dgm:t>
        <a:bodyPr/>
        <a:lstStyle/>
        <a:p>
          <a:r>
            <a:rPr lang="en-US" b="1"/>
            <a:t>Expectations of Women</a:t>
          </a:r>
          <a:endParaRPr lang="en-US"/>
        </a:p>
      </dgm:t>
    </dgm:pt>
    <dgm:pt modelId="{D4FC17FF-6213-486D-BC5C-7C827CD856AC}" type="parTrans" cxnId="{EC48F698-8A52-4F61-8894-6590B34AD886}">
      <dgm:prSet/>
      <dgm:spPr/>
      <dgm:t>
        <a:bodyPr/>
        <a:lstStyle/>
        <a:p>
          <a:endParaRPr lang="en-US"/>
        </a:p>
      </dgm:t>
    </dgm:pt>
    <dgm:pt modelId="{337331A1-3072-47AD-89C7-2FA9B6964165}" type="sibTrans" cxnId="{EC48F698-8A52-4F61-8894-6590B34AD886}">
      <dgm:prSet/>
      <dgm:spPr/>
      <dgm:t>
        <a:bodyPr/>
        <a:lstStyle/>
        <a:p>
          <a:endParaRPr lang="en-US"/>
        </a:p>
      </dgm:t>
    </dgm:pt>
    <dgm:pt modelId="{544F19E6-5BE2-4F91-A11B-B5E2964F0E2D}">
      <dgm:prSet/>
      <dgm:spPr/>
      <dgm:t>
        <a:bodyPr/>
        <a:lstStyle/>
        <a:p>
          <a:r>
            <a:rPr lang="en-US" b="1"/>
            <a:t>Elizabeth &amp; Jane &amp; Social Expectations </a:t>
          </a:r>
          <a:endParaRPr lang="en-US"/>
        </a:p>
      </dgm:t>
    </dgm:pt>
    <dgm:pt modelId="{ED6A281E-16AB-4475-9B13-1B954CB2B6FB}" type="parTrans" cxnId="{5F6F92D6-3E12-4D3E-BB42-5850A6AD9FD2}">
      <dgm:prSet/>
      <dgm:spPr/>
      <dgm:t>
        <a:bodyPr/>
        <a:lstStyle/>
        <a:p>
          <a:endParaRPr lang="en-US"/>
        </a:p>
      </dgm:t>
    </dgm:pt>
    <dgm:pt modelId="{E5A972CB-34D7-4AEB-9F1C-F1D3A99962E2}" type="sibTrans" cxnId="{5F6F92D6-3E12-4D3E-BB42-5850A6AD9FD2}">
      <dgm:prSet/>
      <dgm:spPr/>
      <dgm:t>
        <a:bodyPr/>
        <a:lstStyle/>
        <a:p>
          <a:endParaRPr lang="en-US"/>
        </a:p>
      </dgm:t>
    </dgm:pt>
    <dgm:pt modelId="{9E505B23-4DEB-46A4-8B3F-534B79401B40}">
      <dgm:prSet/>
      <dgm:spPr/>
      <dgm:t>
        <a:bodyPr/>
        <a:lstStyle/>
        <a:p>
          <a:r>
            <a:rPr lang="en-US" b="1"/>
            <a:t>Everything ought to be a certain way </a:t>
          </a:r>
          <a:endParaRPr lang="en-US"/>
        </a:p>
      </dgm:t>
    </dgm:pt>
    <dgm:pt modelId="{E06F6EA6-2990-496B-A807-DEBF056477C1}" type="parTrans" cxnId="{92DA7285-CE39-49CB-A31C-FAF2E5944920}">
      <dgm:prSet/>
      <dgm:spPr/>
      <dgm:t>
        <a:bodyPr/>
        <a:lstStyle/>
        <a:p>
          <a:endParaRPr lang="en-US"/>
        </a:p>
      </dgm:t>
    </dgm:pt>
    <dgm:pt modelId="{C2F530B9-F630-4504-8E2D-02F3D2513AE2}" type="sibTrans" cxnId="{92DA7285-CE39-49CB-A31C-FAF2E5944920}">
      <dgm:prSet/>
      <dgm:spPr/>
      <dgm:t>
        <a:bodyPr/>
        <a:lstStyle/>
        <a:p>
          <a:endParaRPr lang="en-US"/>
        </a:p>
      </dgm:t>
    </dgm:pt>
    <dgm:pt modelId="{AE64181C-BACC-4AC5-BE15-55DD6C67BD34}">
      <dgm:prSet/>
      <dgm:spPr/>
      <dgm:t>
        <a:bodyPr/>
        <a:lstStyle/>
        <a:p>
          <a:r>
            <a:rPr lang="en-US" b="1"/>
            <a:t>Narrative Styles:</a:t>
          </a:r>
          <a:endParaRPr lang="en-US"/>
        </a:p>
      </dgm:t>
    </dgm:pt>
    <dgm:pt modelId="{8E2EB327-112B-43C7-8507-790D9AC61E38}" type="parTrans" cxnId="{FD719EB6-F88D-484F-80E8-34DA90A3B94A}">
      <dgm:prSet/>
      <dgm:spPr/>
      <dgm:t>
        <a:bodyPr/>
        <a:lstStyle/>
        <a:p>
          <a:endParaRPr lang="en-US"/>
        </a:p>
      </dgm:t>
    </dgm:pt>
    <dgm:pt modelId="{2EACAE43-4AF6-4CA2-941E-1C19270ADF7C}" type="sibTrans" cxnId="{FD719EB6-F88D-484F-80E8-34DA90A3B94A}">
      <dgm:prSet/>
      <dgm:spPr/>
      <dgm:t>
        <a:bodyPr/>
        <a:lstStyle/>
        <a:p>
          <a:endParaRPr lang="en-US"/>
        </a:p>
      </dgm:t>
    </dgm:pt>
    <dgm:pt modelId="{D64E3805-0AB1-46C4-89EF-ED798D225299}">
      <dgm:prSet/>
      <dgm:spPr/>
      <dgm:t>
        <a:bodyPr/>
        <a:lstStyle/>
        <a:p>
          <a:r>
            <a:rPr lang="en-US"/>
            <a:t>Dialogue &amp; Free Indirect Discourse</a:t>
          </a:r>
        </a:p>
      </dgm:t>
    </dgm:pt>
    <dgm:pt modelId="{6B29F47D-1D1D-4F4D-BFD4-8AB8E9E087FB}" type="parTrans" cxnId="{56FBA8EF-DD09-4BA5-9744-238A1885B0D2}">
      <dgm:prSet/>
      <dgm:spPr/>
      <dgm:t>
        <a:bodyPr/>
        <a:lstStyle/>
        <a:p>
          <a:endParaRPr lang="en-US"/>
        </a:p>
      </dgm:t>
    </dgm:pt>
    <dgm:pt modelId="{33B176EC-20B6-463D-84C8-CEC204DD04FB}" type="sibTrans" cxnId="{56FBA8EF-DD09-4BA5-9744-238A1885B0D2}">
      <dgm:prSet/>
      <dgm:spPr/>
      <dgm:t>
        <a:bodyPr/>
        <a:lstStyle/>
        <a:p>
          <a:endParaRPr lang="en-US"/>
        </a:p>
      </dgm:t>
    </dgm:pt>
    <dgm:pt modelId="{5F48A972-36DE-4FD5-B365-E5C02E447901}">
      <dgm:prSet/>
      <dgm:spPr/>
      <dgm:t>
        <a:bodyPr/>
        <a:lstStyle/>
        <a:p>
          <a:r>
            <a:rPr lang="en-US" b="1"/>
            <a:t>Judgement of Character</a:t>
          </a:r>
          <a:endParaRPr lang="en-US"/>
        </a:p>
      </dgm:t>
    </dgm:pt>
    <dgm:pt modelId="{9603C9F4-A258-4628-BC59-80C1929EFC4A}" type="parTrans" cxnId="{D5EBADCC-85B1-4900-B42A-56C8FF9E9B5D}">
      <dgm:prSet/>
      <dgm:spPr/>
      <dgm:t>
        <a:bodyPr/>
        <a:lstStyle/>
        <a:p>
          <a:endParaRPr lang="en-US"/>
        </a:p>
      </dgm:t>
    </dgm:pt>
    <dgm:pt modelId="{72915368-4BBE-496C-B358-DE3C1E1081F9}" type="sibTrans" cxnId="{D5EBADCC-85B1-4900-B42A-56C8FF9E9B5D}">
      <dgm:prSet/>
      <dgm:spPr/>
      <dgm:t>
        <a:bodyPr/>
        <a:lstStyle/>
        <a:p>
          <a:endParaRPr lang="en-US"/>
        </a:p>
      </dgm:t>
    </dgm:pt>
    <dgm:pt modelId="{17EF4962-F2FE-4D06-BFE9-A0FAC5E9155A}">
      <dgm:prSet/>
      <dgm:spPr/>
      <dgm:t>
        <a:bodyPr/>
        <a:lstStyle/>
        <a:p>
          <a:r>
            <a:rPr lang="en-US"/>
            <a:t>What makes a morally right person? </a:t>
          </a:r>
        </a:p>
      </dgm:t>
    </dgm:pt>
    <dgm:pt modelId="{76F18BDE-E72D-4D72-8FB5-49CE0411254B}" type="parTrans" cxnId="{78B80754-58A5-49BE-B7AF-E1302B3009C7}">
      <dgm:prSet/>
      <dgm:spPr/>
      <dgm:t>
        <a:bodyPr/>
        <a:lstStyle/>
        <a:p>
          <a:endParaRPr lang="en-US"/>
        </a:p>
      </dgm:t>
    </dgm:pt>
    <dgm:pt modelId="{F3564349-DF15-4BC5-892D-A35CEFEFB32A}" type="sibTrans" cxnId="{78B80754-58A5-49BE-B7AF-E1302B3009C7}">
      <dgm:prSet/>
      <dgm:spPr/>
      <dgm:t>
        <a:bodyPr/>
        <a:lstStyle/>
        <a:p>
          <a:endParaRPr lang="en-US"/>
        </a:p>
      </dgm:t>
    </dgm:pt>
    <dgm:pt modelId="{B5CEAA63-EFE3-4080-B5F2-7C4A4D30127E}">
      <dgm:prSet/>
      <dgm:spPr/>
      <dgm:t>
        <a:bodyPr/>
        <a:lstStyle/>
        <a:p>
          <a:r>
            <a:rPr lang="en-US" b="1"/>
            <a:t>Women Walking:</a:t>
          </a:r>
          <a:endParaRPr lang="en-US"/>
        </a:p>
      </dgm:t>
    </dgm:pt>
    <dgm:pt modelId="{DFE846B1-9BC0-4C92-83B0-F568CD223AB3}" type="parTrans" cxnId="{1B4DEFD1-A3E9-4ECC-8927-D15A2B7B7BA0}">
      <dgm:prSet/>
      <dgm:spPr/>
      <dgm:t>
        <a:bodyPr/>
        <a:lstStyle/>
        <a:p>
          <a:endParaRPr lang="en-US"/>
        </a:p>
      </dgm:t>
    </dgm:pt>
    <dgm:pt modelId="{13308532-02FE-4395-9FA4-57F3303718FF}" type="sibTrans" cxnId="{1B4DEFD1-A3E9-4ECC-8927-D15A2B7B7BA0}">
      <dgm:prSet/>
      <dgm:spPr/>
      <dgm:t>
        <a:bodyPr/>
        <a:lstStyle/>
        <a:p>
          <a:endParaRPr lang="en-US"/>
        </a:p>
      </dgm:t>
    </dgm:pt>
    <dgm:pt modelId="{201AB544-783C-47A2-B6C6-92438C014255}">
      <dgm:prSet/>
      <dgm:spPr/>
      <dgm:t>
        <a:bodyPr/>
        <a:lstStyle/>
        <a:p>
          <a:r>
            <a:rPr lang="en-US"/>
            <a:t>The Meaning of Elizabeth’s Eyes &amp; Brave Walk </a:t>
          </a:r>
        </a:p>
      </dgm:t>
    </dgm:pt>
    <dgm:pt modelId="{DE98DFDD-D655-4DF9-B8DA-008B49ADE18E}" type="parTrans" cxnId="{8B80448D-1A77-4953-9F5A-4BFF81C94AE4}">
      <dgm:prSet/>
      <dgm:spPr/>
      <dgm:t>
        <a:bodyPr/>
        <a:lstStyle/>
        <a:p>
          <a:endParaRPr lang="en-US"/>
        </a:p>
      </dgm:t>
    </dgm:pt>
    <dgm:pt modelId="{5EA2F017-656B-4B8D-8B71-6629D4C42FDB}" type="sibTrans" cxnId="{8B80448D-1A77-4953-9F5A-4BFF81C94AE4}">
      <dgm:prSet/>
      <dgm:spPr/>
      <dgm:t>
        <a:bodyPr/>
        <a:lstStyle/>
        <a:p>
          <a:endParaRPr lang="en-US"/>
        </a:p>
      </dgm:t>
    </dgm:pt>
    <dgm:pt modelId="{7AA2F222-6234-5243-80A3-59054379E708}" type="pres">
      <dgm:prSet presAssocID="{522EDCAF-9ACB-45A7-B468-93FA526D6D88}" presName="Name0" presStyleCnt="0">
        <dgm:presLayoutVars>
          <dgm:dir/>
          <dgm:animLvl val="lvl"/>
          <dgm:resizeHandles val="exact"/>
        </dgm:presLayoutVars>
      </dgm:prSet>
      <dgm:spPr/>
    </dgm:pt>
    <dgm:pt modelId="{C55ACF27-E256-6340-BD36-2A176DA136BA}" type="pres">
      <dgm:prSet presAssocID="{FEC7F971-8C44-4803-B79E-C38149F9C980}" presName="linNode" presStyleCnt="0"/>
      <dgm:spPr/>
    </dgm:pt>
    <dgm:pt modelId="{C8B814F9-BB20-5F42-B8D6-4473F9CC957A}" type="pres">
      <dgm:prSet presAssocID="{FEC7F971-8C44-4803-B79E-C38149F9C980}" presName="parentText" presStyleLbl="node1" presStyleIdx="0" presStyleCnt="6">
        <dgm:presLayoutVars>
          <dgm:chMax val="1"/>
          <dgm:bulletEnabled val="1"/>
        </dgm:presLayoutVars>
      </dgm:prSet>
      <dgm:spPr/>
    </dgm:pt>
    <dgm:pt modelId="{49D544AC-6C70-0440-BB5E-A426B54657E7}" type="pres">
      <dgm:prSet presAssocID="{FEC7F971-8C44-4803-B79E-C38149F9C980}" presName="descendantText" presStyleLbl="alignAccFollowNode1" presStyleIdx="0" presStyleCnt="6">
        <dgm:presLayoutVars>
          <dgm:bulletEnabled val="1"/>
        </dgm:presLayoutVars>
      </dgm:prSet>
      <dgm:spPr/>
    </dgm:pt>
    <dgm:pt modelId="{AE194838-D345-2C4B-81AE-A2E11E03FB9D}" type="pres">
      <dgm:prSet presAssocID="{F6FC1B13-1AB2-4DEB-B82D-D86C79912960}" presName="sp" presStyleCnt="0"/>
      <dgm:spPr/>
    </dgm:pt>
    <dgm:pt modelId="{B7CB20F2-E8A2-7B48-98E3-921021BD24F7}" type="pres">
      <dgm:prSet presAssocID="{E2E56515-C199-4C35-A517-DD88E3E13106}" presName="linNode" presStyleCnt="0"/>
      <dgm:spPr/>
    </dgm:pt>
    <dgm:pt modelId="{6BC643B3-8CD4-4543-BF6B-5D4182BDC58B}" type="pres">
      <dgm:prSet presAssocID="{E2E56515-C199-4C35-A517-DD88E3E13106}" presName="parentText" presStyleLbl="node1" presStyleIdx="1" presStyleCnt="6">
        <dgm:presLayoutVars>
          <dgm:chMax val="1"/>
          <dgm:bulletEnabled val="1"/>
        </dgm:presLayoutVars>
      </dgm:prSet>
      <dgm:spPr/>
    </dgm:pt>
    <dgm:pt modelId="{9D463B26-165C-FA46-B1F8-61B6F15E0AD0}" type="pres">
      <dgm:prSet presAssocID="{E2E56515-C199-4C35-A517-DD88E3E13106}" presName="descendantText" presStyleLbl="alignAccFollowNode1" presStyleIdx="1" presStyleCnt="6">
        <dgm:presLayoutVars>
          <dgm:bulletEnabled val="1"/>
        </dgm:presLayoutVars>
      </dgm:prSet>
      <dgm:spPr/>
    </dgm:pt>
    <dgm:pt modelId="{E4DAAE08-A703-FF48-8140-E96EC9BA983B}" type="pres">
      <dgm:prSet presAssocID="{C8D474A4-7B53-46C4-8A8E-4508946F1EB1}" presName="sp" presStyleCnt="0"/>
      <dgm:spPr/>
    </dgm:pt>
    <dgm:pt modelId="{97D30578-82C6-F84A-9CA1-86606E181055}" type="pres">
      <dgm:prSet presAssocID="{C7857F00-518D-408E-A904-1CF2C2F903DD}" presName="linNode" presStyleCnt="0"/>
      <dgm:spPr/>
    </dgm:pt>
    <dgm:pt modelId="{3EFE0DB6-C0D8-264B-B914-DF4496DCE363}" type="pres">
      <dgm:prSet presAssocID="{C7857F00-518D-408E-A904-1CF2C2F903DD}" presName="parentText" presStyleLbl="node1" presStyleIdx="2" presStyleCnt="6">
        <dgm:presLayoutVars>
          <dgm:chMax val="1"/>
          <dgm:bulletEnabled val="1"/>
        </dgm:presLayoutVars>
      </dgm:prSet>
      <dgm:spPr/>
    </dgm:pt>
    <dgm:pt modelId="{EC81B58D-EF62-894A-A1E7-50D810F7ED8E}" type="pres">
      <dgm:prSet presAssocID="{C7857F00-518D-408E-A904-1CF2C2F903DD}" presName="descendantText" presStyleLbl="alignAccFollowNode1" presStyleIdx="2" presStyleCnt="6">
        <dgm:presLayoutVars>
          <dgm:bulletEnabled val="1"/>
        </dgm:presLayoutVars>
      </dgm:prSet>
      <dgm:spPr/>
    </dgm:pt>
    <dgm:pt modelId="{81C0FAEF-FB8D-544A-91AD-187DCD4684A5}" type="pres">
      <dgm:prSet presAssocID="{337331A1-3072-47AD-89C7-2FA9B6964165}" presName="sp" presStyleCnt="0"/>
      <dgm:spPr/>
    </dgm:pt>
    <dgm:pt modelId="{C8961FC4-8E4B-D842-8204-A9BA5AF097E0}" type="pres">
      <dgm:prSet presAssocID="{AE64181C-BACC-4AC5-BE15-55DD6C67BD34}" presName="linNode" presStyleCnt="0"/>
      <dgm:spPr/>
    </dgm:pt>
    <dgm:pt modelId="{3CB63461-4A87-DD4D-94AB-E92703C30E47}" type="pres">
      <dgm:prSet presAssocID="{AE64181C-BACC-4AC5-BE15-55DD6C67BD34}" presName="parentText" presStyleLbl="node1" presStyleIdx="3" presStyleCnt="6">
        <dgm:presLayoutVars>
          <dgm:chMax val="1"/>
          <dgm:bulletEnabled val="1"/>
        </dgm:presLayoutVars>
      </dgm:prSet>
      <dgm:spPr/>
    </dgm:pt>
    <dgm:pt modelId="{C927C001-2A4D-E14E-B24A-4932364B1B28}" type="pres">
      <dgm:prSet presAssocID="{AE64181C-BACC-4AC5-BE15-55DD6C67BD34}" presName="descendantText" presStyleLbl="alignAccFollowNode1" presStyleIdx="3" presStyleCnt="6">
        <dgm:presLayoutVars>
          <dgm:bulletEnabled val="1"/>
        </dgm:presLayoutVars>
      </dgm:prSet>
      <dgm:spPr/>
    </dgm:pt>
    <dgm:pt modelId="{48A180CA-0D0C-0743-ABC4-E4787BE7C2D4}" type="pres">
      <dgm:prSet presAssocID="{2EACAE43-4AF6-4CA2-941E-1C19270ADF7C}" presName="sp" presStyleCnt="0"/>
      <dgm:spPr/>
    </dgm:pt>
    <dgm:pt modelId="{4C106446-BE04-BC4B-9AEE-1A825EA2DCB5}" type="pres">
      <dgm:prSet presAssocID="{5F48A972-36DE-4FD5-B365-E5C02E447901}" presName="linNode" presStyleCnt="0"/>
      <dgm:spPr/>
    </dgm:pt>
    <dgm:pt modelId="{D9419A24-9B95-1E41-AC54-D5A973DD3D6D}" type="pres">
      <dgm:prSet presAssocID="{5F48A972-36DE-4FD5-B365-E5C02E447901}" presName="parentText" presStyleLbl="node1" presStyleIdx="4" presStyleCnt="6">
        <dgm:presLayoutVars>
          <dgm:chMax val="1"/>
          <dgm:bulletEnabled val="1"/>
        </dgm:presLayoutVars>
      </dgm:prSet>
      <dgm:spPr/>
    </dgm:pt>
    <dgm:pt modelId="{7A4146CD-28D0-9A40-8E1F-F2161AEF6C21}" type="pres">
      <dgm:prSet presAssocID="{5F48A972-36DE-4FD5-B365-E5C02E447901}" presName="descendantText" presStyleLbl="alignAccFollowNode1" presStyleIdx="4" presStyleCnt="6">
        <dgm:presLayoutVars>
          <dgm:bulletEnabled val="1"/>
        </dgm:presLayoutVars>
      </dgm:prSet>
      <dgm:spPr/>
    </dgm:pt>
    <dgm:pt modelId="{A46D53C3-A32A-1540-A337-9207032F9057}" type="pres">
      <dgm:prSet presAssocID="{72915368-4BBE-496C-B358-DE3C1E1081F9}" presName="sp" presStyleCnt="0"/>
      <dgm:spPr/>
    </dgm:pt>
    <dgm:pt modelId="{6279B85E-FA13-7C48-B750-17953151823A}" type="pres">
      <dgm:prSet presAssocID="{B5CEAA63-EFE3-4080-B5F2-7C4A4D30127E}" presName="linNode" presStyleCnt="0"/>
      <dgm:spPr/>
    </dgm:pt>
    <dgm:pt modelId="{788D26E5-EF65-784E-B0DA-EE3493C67A94}" type="pres">
      <dgm:prSet presAssocID="{B5CEAA63-EFE3-4080-B5F2-7C4A4D30127E}" presName="parentText" presStyleLbl="node1" presStyleIdx="5" presStyleCnt="6">
        <dgm:presLayoutVars>
          <dgm:chMax val="1"/>
          <dgm:bulletEnabled val="1"/>
        </dgm:presLayoutVars>
      </dgm:prSet>
      <dgm:spPr/>
    </dgm:pt>
    <dgm:pt modelId="{D531FFE3-A01D-E243-8CE1-9A34B014FFC3}" type="pres">
      <dgm:prSet presAssocID="{B5CEAA63-EFE3-4080-B5F2-7C4A4D30127E}" presName="descendantText" presStyleLbl="alignAccFollowNode1" presStyleIdx="5" presStyleCnt="6">
        <dgm:presLayoutVars>
          <dgm:bulletEnabled val="1"/>
        </dgm:presLayoutVars>
      </dgm:prSet>
      <dgm:spPr/>
    </dgm:pt>
  </dgm:ptLst>
  <dgm:cxnLst>
    <dgm:cxn modelId="{C8F05406-4E59-004C-8B5F-C7C2F0CC8BF1}" type="presOf" srcId="{E2E56515-C199-4C35-A517-DD88E3E13106}" destId="{6BC643B3-8CD4-4543-BF6B-5D4182BDC58B}" srcOrd="0" destOrd="0" presId="urn:microsoft.com/office/officeart/2005/8/layout/vList5"/>
    <dgm:cxn modelId="{D076F615-3FE4-4E2F-A84F-4CEABDD602D6}" srcId="{E2E56515-C199-4C35-A517-DD88E3E13106}" destId="{0E2CC471-139C-4ABC-AC96-D832D506EB0E}" srcOrd="0" destOrd="0" parTransId="{7DC4C928-6CA7-4CBB-A5DF-90FF9FF52EBD}" sibTransId="{E4C09B13-E0A6-4889-96D7-118EEFA3042B}"/>
    <dgm:cxn modelId="{DA6D052E-B018-4544-90DB-F674E5E84E23}" type="presOf" srcId="{9E505B23-4DEB-46A4-8B3F-534B79401B40}" destId="{EC81B58D-EF62-894A-A1E7-50D810F7ED8E}" srcOrd="0" destOrd="1" presId="urn:microsoft.com/office/officeart/2005/8/layout/vList5"/>
    <dgm:cxn modelId="{0151C836-ACD2-415C-9330-E0653FAFB5C6}" srcId="{522EDCAF-9ACB-45A7-B468-93FA526D6D88}" destId="{E2E56515-C199-4C35-A517-DD88E3E13106}" srcOrd="1" destOrd="0" parTransId="{80EE15D6-AF26-4D93-9FFD-8FA4142A7F5B}" sibTransId="{C8D474A4-7B53-46C4-8A8E-4508946F1EB1}"/>
    <dgm:cxn modelId="{CEFD8D3E-C440-D84C-AEA3-3D6EA54884F8}" type="presOf" srcId="{0E2CC471-139C-4ABC-AC96-D832D506EB0E}" destId="{9D463B26-165C-FA46-B1F8-61B6F15E0AD0}" srcOrd="0" destOrd="0" presId="urn:microsoft.com/office/officeart/2005/8/layout/vList5"/>
    <dgm:cxn modelId="{732E7A41-92B4-0043-B605-F834AECF4E0F}" type="presOf" srcId="{B5CEAA63-EFE3-4080-B5F2-7C4A4D30127E}" destId="{788D26E5-EF65-784E-B0DA-EE3493C67A94}" srcOrd="0" destOrd="0" presId="urn:microsoft.com/office/officeart/2005/8/layout/vList5"/>
    <dgm:cxn modelId="{F15F9846-E438-4EAA-92CC-8262E6C033C1}" srcId="{522EDCAF-9ACB-45A7-B468-93FA526D6D88}" destId="{FEC7F971-8C44-4803-B79E-C38149F9C980}" srcOrd="0" destOrd="0" parTransId="{BCA0E216-0760-48B1-8021-BFBB16952C68}" sibTransId="{F6FC1B13-1AB2-4DEB-B82D-D86C79912960}"/>
    <dgm:cxn modelId="{5748D34B-DB0F-8F45-BEE7-0892113E9DB9}" type="presOf" srcId="{522EDCAF-9ACB-45A7-B468-93FA526D6D88}" destId="{7AA2F222-6234-5243-80A3-59054379E708}" srcOrd="0" destOrd="0" presId="urn:microsoft.com/office/officeart/2005/8/layout/vList5"/>
    <dgm:cxn modelId="{78B80754-58A5-49BE-B7AF-E1302B3009C7}" srcId="{5F48A972-36DE-4FD5-B365-E5C02E447901}" destId="{17EF4962-F2FE-4D06-BFE9-A0FAC5E9155A}" srcOrd="0" destOrd="0" parTransId="{76F18BDE-E72D-4D72-8FB5-49CE0411254B}" sibTransId="{F3564349-DF15-4BC5-892D-A35CEFEFB32A}"/>
    <dgm:cxn modelId="{42EF7A5B-4510-4856-B746-8058243C23A8}" srcId="{FEC7F971-8C44-4803-B79E-C38149F9C980}" destId="{B6B9BB4C-2414-4589-9E19-22DB7BEB1C2F}" srcOrd="0" destOrd="0" parTransId="{6A9D90C5-632A-4730-B94B-660F4B8276FB}" sibTransId="{2116962F-A82C-40FB-9EF6-D402D82E16DD}"/>
    <dgm:cxn modelId="{07EA396A-E583-3140-B5BB-1C121805DBEA}" type="presOf" srcId="{5F48A972-36DE-4FD5-B365-E5C02E447901}" destId="{D9419A24-9B95-1E41-AC54-D5A973DD3D6D}" srcOrd="0" destOrd="0" presId="urn:microsoft.com/office/officeart/2005/8/layout/vList5"/>
    <dgm:cxn modelId="{537D2279-3B80-6441-B30E-B11B51652950}" type="presOf" srcId="{17EF4962-F2FE-4D06-BFE9-A0FAC5E9155A}" destId="{7A4146CD-28D0-9A40-8E1F-F2161AEF6C21}" srcOrd="0" destOrd="0" presId="urn:microsoft.com/office/officeart/2005/8/layout/vList5"/>
    <dgm:cxn modelId="{92DA7285-CE39-49CB-A31C-FAF2E5944920}" srcId="{C7857F00-518D-408E-A904-1CF2C2F903DD}" destId="{9E505B23-4DEB-46A4-8B3F-534B79401B40}" srcOrd="1" destOrd="0" parTransId="{E06F6EA6-2990-496B-A807-DEBF056477C1}" sibTransId="{C2F530B9-F630-4504-8E2D-02F3D2513AE2}"/>
    <dgm:cxn modelId="{84E6638A-9670-44A9-8177-806DDF21301C}" srcId="{FEC7F971-8C44-4803-B79E-C38149F9C980}" destId="{B9AB4080-F16D-4017-B79C-463D9C57778D}" srcOrd="1" destOrd="0" parTransId="{A61EA99B-D015-4C02-8E19-F3B5F63C83F7}" sibTransId="{A6181E03-BD9D-42F7-A2AC-BE670E28B286}"/>
    <dgm:cxn modelId="{816F3B8C-3911-FB42-9023-BA2FEAB3E86B}" type="presOf" srcId="{544F19E6-5BE2-4F91-A11B-B5E2964F0E2D}" destId="{EC81B58D-EF62-894A-A1E7-50D810F7ED8E}" srcOrd="0" destOrd="0" presId="urn:microsoft.com/office/officeart/2005/8/layout/vList5"/>
    <dgm:cxn modelId="{8B80448D-1A77-4953-9F5A-4BFF81C94AE4}" srcId="{B5CEAA63-EFE3-4080-B5F2-7C4A4D30127E}" destId="{201AB544-783C-47A2-B6C6-92438C014255}" srcOrd="0" destOrd="0" parTransId="{DE98DFDD-D655-4DF9-B8DA-008B49ADE18E}" sibTransId="{5EA2F017-656B-4B8D-8B71-6629D4C42FDB}"/>
    <dgm:cxn modelId="{EC48F698-8A52-4F61-8894-6590B34AD886}" srcId="{522EDCAF-9ACB-45A7-B468-93FA526D6D88}" destId="{C7857F00-518D-408E-A904-1CF2C2F903DD}" srcOrd="2" destOrd="0" parTransId="{D4FC17FF-6213-486D-BC5C-7C827CD856AC}" sibTransId="{337331A1-3072-47AD-89C7-2FA9B6964165}"/>
    <dgm:cxn modelId="{AD4C6D9A-1AE7-DB4F-AD38-BCABF28D64B0}" type="presOf" srcId="{FEC7F971-8C44-4803-B79E-C38149F9C980}" destId="{C8B814F9-BB20-5F42-B8D6-4473F9CC957A}" srcOrd="0" destOrd="0" presId="urn:microsoft.com/office/officeart/2005/8/layout/vList5"/>
    <dgm:cxn modelId="{E03F54AC-EB8B-054F-A7FA-B1BE64904BAB}" type="presOf" srcId="{B6B9BB4C-2414-4589-9E19-22DB7BEB1C2F}" destId="{49D544AC-6C70-0440-BB5E-A426B54657E7}" srcOrd="0" destOrd="0" presId="urn:microsoft.com/office/officeart/2005/8/layout/vList5"/>
    <dgm:cxn modelId="{FD719EB6-F88D-484F-80E8-34DA90A3B94A}" srcId="{522EDCAF-9ACB-45A7-B468-93FA526D6D88}" destId="{AE64181C-BACC-4AC5-BE15-55DD6C67BD34}" srcOrd="3" destOrd="0" parTransId="{8E2EB327-112B-43C7-8507-790D9AC61E38}" sibTransId="{2EACAE43-4AF6-4CA2-941E-1C19270ADF7C}"/>
    <dgm:cxn modelId="{D5EBADCC-85B1-4900-B42A-56C8FF9E9B5D}" srcId="{522EDCAF-9ACB-45A7-B468-93FA526D6D88}" destId="{5F48A972-36DE-4FD5-B365-E5C02E447901}" srcOrd="4" destOrd="0" parTransId="{9603C9F4-A258-4628-BC59-80C1929EFC4A}" sibTransId="{72915368-4BBE-496C-B358-DE3C1E1081F9}"/>
    <dgm:cxn modelId="{ECA5DED0-88AA-E14A-AF40-129D3C0745F8}" type="presOf" srcId="{D64E3805-0AB1-46C4-89EF-ED798D225299}" destId="{C927C001-2A4D-E14E-B24A-4932364B1B28}" srcOrd="0" destOrd="0" presId="urn:microsoft.com/office/officeart/2005/8/layout/vList5"/>
    <dgm:cxn modelId="{1B4DEFD1-A3E9-4ECC-8927-D15A2B7B7BA0}" srcId="{522EDCAF-9ACB-45A7-B468-93FA526D6D88}" destId="{B5CEAA63-EFE3-4080-B5F2-7C4A4D30127E}" srcOrd="5" destOrd="0" parTransId="{DFE846B1-9BC0-4C92-83B0-F568CD223AB3}" sibTransId="{13308532-02FE-4395-9FA4-57F3303718FF}"/>
    <dgm:cxn modelId="{FF8060D6-A4AE-A14E-ACD1-FC5EECEC99F5}" type="presOf" srcId="{C7857F00-518D-408E-A904-1CF2C2F903DD}" destId="{3EFE0DB6-C0D8-264B-B914-DF4496DCE363}" srcOrd="0" destOrd="0" presId="urn:microsoft.com/office/officeart/2005/8/layout/vList5"/>
    <dgm:cxn modelId="{5F6F92D6-3E12-4D3E-BB42-5850A6AD9FD2}" srcId="{C7857F00-518D-408E-A904-1CF2C2F903DD}" destId="{544F19E6-5BE2-4F91-A11B-B5E2964F0E2D}" srcOrd="0" destOrd="0" parTransId="{ED6A281E-16AB-4475-9B13-1B954CB2B6FB}" sibTransId="{E5A972CB-34D7-4AEB-9F1C-F1D3A99962E2}"/>
    <dgm:cxn modelId="{56938EDE-5A00-8C4F-8981-DE0AC1FEC6CB}" type="presOf" srcId="{B9AB4080-F16D-4017-B79C-463D9C57778D}" destId="{49D544AC-6C70-0440-BB5E-A426B54657E7}" srcOrd="0" destOrd="1" presId="urn:microsoft.com/office/officeart/2005/8/layout/vList5"/>
    <dgm:cxn modelId="{1308E2E8-20A1-A347-9258-0C1FBD5A351C}" type="presOf" srcId="{AE64181C-BACC-4AC5-BE15-55DD6C67BD34}" destId="{3CB63461-4A87-DD4D-94AB-E92703C30E47}" srcOrd="0" destOrd="0" presId="urn:microsoft.com/office/officeart/2005/8/layout/vList5"/>
    <dgm:cxn modelId="{56FBA8EF-DD09-4BA5-9744-238A1885B0D2}" srcId="{AE64181C-BACC-4AC5-BE15-55DD6C67BD34}" destId="{D64E3805-0AB1-46C4-89EF-ED798D225299}" srcOrd="0" destOrd="0" parTransId="{6B29F47D-1D1D-4F4D-BFD4-8AB8E9E087FB}" sibTransId="{33B176EC-20B6-463D-84C8-CEC204DD04FB}"/>
    <dgm:cxn modelId="{69DD01F7-A814-AE49-A96C-E9640D466D07}" type="presOf" srcId="{201AB544-783C-47A2-B6C6-92438C014255}" destId="{D531FFE3-A01D-E243-8CE1-9A34B014FFC3}" srcOrd="0" destOrd="0" presId="urn:microsoft.com/office/officeart/2005/8/layout/vList5"/>
    <dgm:cxn modelId="{16A1E507-12E1-E34B-81B7-0CA9421315A6}" type="presParOf" srcId="{7AA2F222-6234-5243-80A3-59054379E708}" destId="{C55ACF27-E256-6340-BD36-2A176DA136BA}" srcOrd="0" destOrd="0" presId="urn:microsoft.com/office/officeart/2005/8/layout/vList5"/>
    <dgm:cxn modelId="{4B767229-4E40-5D4B-9F72-9B33FB90E491}" type="presParOf" srcId="{C55ACF27-E256-6340-BD36-2A176DA136BA}" destId="{C8B814F9-BB20-5F42-B8D6-4473F9CC957A}" srcOrd="0" destOrd="0" presId="urn:microsoft.com/office/officeart/2005/8/layout/vList5"/>
    <dgm:cxn modelId="{485F940E-146C-BD4F-972A-C2FD648EAEDE}" type="presParOf" srcId="{C55ACF27-E256-6340-BD36-2A176DA136BA}" destId="{49D544AC-6C70-0440-BB5E-A426B54657E7}" srcOrd="1" destOrd="0" presId="urn:microsoft.com/office/officeart/2005/8/layout/vList5"/>
    <dgm:cxn modelId="{CC851508-9BF4-2F48-888A-8AA5D6A2469A}" type="presParOf" srcId="{7AA2F222-6234-5243-80A3-59054379E708}" destId="{AE194838-D345-2C4B-81AE-A2E11E03FB9D}" srcOrd="1" destOrd="0" presId="urn:microsoft.com/office/officeart/2005/8/layout/vList5"/>
    <dgm:cxn modelId="{F99525DB-CFC2-BD45-A0D0-4BA32A50432C}" type="presParOf" srcId="{7AA2F222-6234-5243-80A3-59054379E708}" destId="{B7CB20F2-E8A2-7B48-98E3-921021BD24F7}" srcOrd="2" destOrd="0" presId="urn:microsoft.com/office/officeart/2005/8/layout/vList5"/>
    <dgm:cxn modelId="{D4635A9F-8D42-7F4B-B789-59A052C4B547}" type="presParOf" srcId="{B7CB20F2-E8A2-7B48-98E3-921021BD24F7}" destId="{6BC643B3-8CD4-4543-BF6B-5D4182BDC58B}" srcOrd="0" destOrd="0" presId="urn:microsoft.com/office/officeart/2005/8/layout/vList5"/>
    <dgm:cxn modelId="{96776C72-06D8-B34E-A804-F58ABEC70973}" type="presParOf" srcId="{B7CB20F2-E8A2-7B48-98E3-921021BD24F7}" destId="{9D463B26-165C-FA46-B1F8-61B6F15E0AD0}" srcOrd="1" destOrd="0" presId="urn:microsoft.com/office/officeart/2005/8/layout/vList5"/>
    <dgm:cxn modelId="{8040E294-2465-EA4A-8533-85B6405CC17F}" type="presParOf" srcId="{7AA2F222-6234-5243-80A3-59054379E708}" destId="{E4DAAE08-A703-FF48-8140-E96EC9BA983B}" srcOrd="3" destOrd="0" presId="urn:microsoft.com/office/officeart/2005/8/layout/vList5"/>
    <dgm:cxn modelId="{EEFEC27C-3FF2-CD46-828C-3B521CF635DD}" type="presParOf" srcId="{7AA2F222-6234-5243-80A3-59054379E708}" destId="{97D30578-82C6-F84A-9CA1-86606E181055}" srcOrd="4" destOrd="0" presId="urn:microsoft.com/office/officeart/2005/8/layout/vList5"/>
    <dgm:cxn modelId="{BE5D6B73-36A1-3D44-B65F-894A16E16AD1}" type="presParOf" srcId="{97D30578-82C6-F84A-9CA1-86606E181055}" destId="{3EFE0DB6-C0D8-264B-B914-DF4496DCE363}" srcOrd="0" destOrd="0" presId="urn:microsoft.com/office/officeart/2005/8/layout/vList5"/>
    <dgm:cxn modelId="{F8570545-1C0F-9E4F-B7C4-4405D11E78E5}" type="presParOf" srcId="{97D30578-82C6-F84A-9CA1-86606E181055}" destId="{EC81B58D-EF62-894A-A1E7-50D810F7ED8E}" srcOrd="1" destOrd="0" presId="urn:microsoft.com/office/officeart/2005/8/layout/vList5"/>
    <dgm:cxn modelId="{CCF4FDEE-5048-7146-9604-D68532BE4B9B}" type="presParOf" srcId="{7AA2F222-6234-5243-80A3-59054379E708}" destId="{81C0FAEF-FB8D-544A-91AD-187DCD4684A5}" srcOrd="5" destOrd="0" presId="urn:microsoft.com/office/officeart/2005/8/layout/vList5"/>
    <dgm:cxn modelId="{7811B615-B2CE-5D48-B28C-C4A0FE8D6CDA}" type="presParOf" srcId="{7AA2F222-6234-5243-80A3-59054379E708}" destId="{C8961FC4-8E4B-D842-8204-A9BA5AF097E0}" srcOrd="6" destOrd="0" presId="urn:microsoft.com/office/officeart/2005/8/layout/vList5"/>
    <dgm:cxn modelId="{63DECC23-0D14-7E43-B3FE-513FD42677F1}" type="presParOf" srcId="{C8961FC4-8E4B-D842-8204-A9BA5AF097E0}" destId="{3CB63461-4A87-DD4D-94AB-E92703C30E47}" srcOrd="0" destOrd="0" presId="urn:microsoft.com/office/officeart/2005/8/layout/vList5"/>
    <dgm:cxn modelId="{19FBA499-46D0-1447-9474-8295587D5938}" type="presParOf" srcId="{C8961FC4-8E4B-D842-8204-A9BA5AF097E0}" destId="{C927C001-2A4D-E14E-B24A-4932364B1B28}" srcOrd="1" destOrd="0" presId="urn:microsoft.com/office/officeart/2005/8/layout/vList5"/>
    <dgm:cxn modelId="{83289268-BE3F-6D49-84AF-0462A9135EFD}" type="presParOf" srcId="{7AA2F222-6234-5243-80A3-59054379E708}" destId="{48A180CA-0D0C-0743-ABC4-E4787BE7C2D4}" srcOrd="7" destOrd="0" presId="urn:microsoft.com/office/officeart/2005/8/layout/vList5"/>
    <dgm:cxn modelId="{21426DC9-B80D-B946-91DC-7A7D2D611DFC}" type="presParOf" srcId="{7AA2F222-6234-5243-80A3-59054379E708}" destId="{4C106446-BE04-BC4B-9AEE-1A825EA2DCB5}" srcOrd="8" destOrd="0" presId="urn:microsoft.com/office/officeart/2005/8/layout/vList5"/>
    <dgm:cxn modelId="{8473AD05-36D0-1949-B846-C0180AFEE2AD}" type="presParOf" srcId="{4C106446-BE04-BC4B-9AEE-1A825EA2DCB5}" destId="{D9419A24-9B95-1E41-AC54-D5A973DD3D6D}" srcOrd="0" destOrd="0" presId="urn:microsoft.com/office/officeart/2005/8/layout/vList5"/>
    <dgm:cxn modelId="{4050F7A1-3AC3-7A4A-A633-FBFEC056A6C0}" type="presParOf" srcId="{4C106446-BE04-BC4B-9AEE-1A825EA2DCB5}" destId="{7A4146CD-28D0-9A40-8E1F-F2161AEF6C21}" srcOrd="1" destOrd="0" presId="urn:microsoft.com/office/officeart/2005/8/layout/vList5"/>
    <dgm:cxn modelId="{D0A42E7B-DD9F-B84E-A0A9-21033E86F887}" type="presParOf" srcId="{7AA2F222-6234-5243-80A3-59054379E708}" destId="{A46D53C3-A32A-1540-A337-9207032F9057}" srcOrd="9" destOrd="0" presId="urn:microsoft.com/office/officeart/2005/8/layout/vList5"/>
    <dgm:cxn modelId="{D7788CB2-1C2A-A342-A33D-8D3A4AA2C7E8}" type="presParOf" srcId="{7AA2F222-6234-5243-80A3-59054379E708}" destId="{6279B85E-FA13-7C48-B750-17953151823A}" srcOrd="10" destOrd="0" presId="urn:microsoft.com/office/officeart/2005/8/layout/vList5"/>
    <dgm:cxn modelId="{62D74151-4130-2B40-87ED-0E795229D73C}" type="presParOf" srcId="{6279B85E-FA13-7C48-B750-17953151823A}" destId="{788D26E5-EF65-784E-B0DA-EE3493C67A94}" srcOrd="0" destOrd="0" presId="urn:microsoft.com/office/officeart/2005/8/layout/vList5"/>
    <dgm:cxn modelId="{DAC58F71-9382-924A-972E-422226C61519}" type="presParOf" srcId="{6279B85E-FA13-7C48-B750-17953151823A}" destId="{D531FFE3-A01D-E243-8CE1-9A34B014FFC3}"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F5DC3F3-F520-40EA-8B1D-E8E281B13B22}"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FF7C111-8C35-4CE3-8A73-589620CA7137}">
      <dgm:prSet/>
      <dgm:spPr/>
      <dgm:t>
        <a:bodyPr/>
        <a:lstStyle/>
        <a:p>
          <a:pPr>
            <a:lnSpc>
              <a:spcPct val="100000"/>
            </a:lnSpc>
          </a:pPr>
          <a:r>
            <a:rPr lang="en-US"/>
            <a:t>Mr. Bennet &amp; Mrs. Bennet [Opening]</a:t>
          </a:r>
        </a:p>
      </dgm:t>
    </dgm:pt>
    <dgm:pt modelId="{BC320EE5-F133-4C96-ACA1-B43B6390ADA0}" type="parTrans" cxnId="{6618AE65-1D1B-421D-B374-0B37D10F6C90}">
      <dgm:prSet/>
      <dgm:spPr/>
      <dgm:t>
        <a:bodyPr/>
        <a:lstStyle/>
        <a:p>
          <a:endParaRPr lang="en-US"/>
        </a:p>
      </dgm:t>
    </dgm:pt>
    <dgm:pt modelId="{F9DDFCF9-4D88-446A-ACC9-838AEFF9A437}" type="sibTrans" cxnId="{6618AE65-1D1B-421D-B374-0B37D10F6C90}">
      <dgm:prSet/>
      <dgm:spPr/>
      <dgm:t>
        <a:bodyPr/>
        <a:lstStyle/>
        <a:p>
          <a:endParaRPr lang="en-US"/>
        </a:p>
      </dgm:t>
    </dgm:pt>
    <dgm:pt modelId="{B68D491C-90CA-4D79-AA3E-5F3294731469}">
      <dgm:prSet/>
      <dgm:spPr/>
      <dgm:t>
        <a:bodyPr/>
        <a:lstStyle/>
        <a:p>
          <a:pPr>
            <a:lnSpc>
              <a:spcPct val="100000"/>
            </a:lnSpc>
          </a:pPr>
          <a:r>
            <a:rPr lang="en-US" b="1"/>
            <a:t>Why is Mr. and Mrs. Bennet characterized in this way? </a:t>
          </a:r>
          <a:endParaRPr lang="en-US"/>
        </a:p>
      </dgm:t>
    </dgm:pt>
    <dgm:pt modelId="{6CDC21C3-9EF3-4157-9998-316020B5F277}" type="parTrans" cxnId="{05537E21-C2F9-4A23-BF2A-7F780A981256}">
      <dgm:prSet/>
      <dgm:spPr/>
      <dgm:t>
        <a:bodyPr/>
        <a:lstStyle/>
        <a:p>
          <a:endParaRPr lang="en-US"/>
        </a:p>
      </dgm:t>
    </dgm:pt>
    <dgm:pt modelId="{AE8AF73F-3A57-474B-BE27-FDE6A5A224B2}" type="sibTrans" cxnId="{05537E21-C2F9-4A23-BF2A-7F780A981256}">
      <dgm:prSet/>
      <dgm:spPr/>
      <dgm:t>
        <a:bodyPr/>
        <a:lstStyle/>
        <a:p>
          <a:endParaRPr lang="en-US"/>
        </a:p>
      </dgm:t>
    </dgm:pt>
    <dgm:pt modelId="{0874D9A4-514B-4A86-9BE8-B6690BCF7606}">
      <dgm:prSet/>
      <dgm:spPr/>
      <dgm:t>
        <a:bodyPr/>
        <a:lstStyle/>
        <a:p>
          <a:pPr>
            <a:lnSpc>
              <a:spcPct val="100000"/>
            </a:lnSpc>
          </a:pPr>
          <a:r>
            <a:rPr lang="en-US"/>
            <a:t>Mr. Bennet’s Property</a:t>
          </a:r>
        </a:p>
      </dgm:t>
    </dgm:pt>
    <dgm:pt modelId="{F49BEA57-DAEC-4635-8410-9AA246D578E2}" type="parTrans" cxnId="{09739404-B5A1-4E64-A9EE-93063F4D1F6F}">
      <dgm:prSet/>
      <dgm:spPr/>
      <dgm:t>
        <a:bodyPr/>
        <a:lstStyle/>
        <a:p>
          <a:endParaRPr lang="en-US"/>
        </a:p>
      </dgm:t>
    </dgm:pt>
    <dgm:pt modelId="{A3B7ED1D-B740-4991-BDAA-E80A05EAB5E4}" type="sibTrans" cxnId="{09739404-B5A1-4E64-A9EE-93063F4D1F6F}">
      <dgm:prSet/>
      <dgm:spPr/>
      <dgm:t>
        <a:bodyPr/>
        <a:lstStyle/>
        <a:p>
          <a:endParaRPr lang="en-US"/>
        </a:p>
      </dgm:t>
    </dgm:pt>
    <dgm:pt modelId="{9194A5C3-D091-4960-A66C-EF47E5FD7848}">
      <dgm:prSet/>
      <dgm:spPr/>
      <dgm:t>
        <a:bodyPr/>
        <a:lstStyle/>
        <a:p>
          <a:pPr>
            <a:lnSpc>
              <a:spcPct val="100000"/>
            </a:lnSpc>
          </a:pPr>
          <a:r>
            <a:rPr lang="en-US" b="1"/>
            <a:t>Why is there an emphasis on Mr. Bennet’s property?</a:t>
          </a:r>
          <a:endParaRPr lang="en-US"/>
        </a:p>
      </dgm:t>
    </dgm:pt>
    <dgm:pt modelId="{ACAB39FB-6A27-4E5C-8E3E-4156D5DC689F}" type="parTrans" cxnId="{6D1BD73A-FB8F-4D02-A103-D6377571B1BD}">
      <dgm:prSet/>
      <dgm:spPr/>
      <dgm:t>
        <a:bodyPr/>
        <a:lstStyle/>
        <a:p>
          <a:endParaRPr lang="en-US"/>
        </a:p>
      </dgm:t>
    </dgm:pt>
    <dgm:pt modelId="{A94D28D7-6BA1-4E09-9B67-735456F7F34C}" type="sibTrans" cxnId="{6D1BD73A-FB8F-4D02-A103-D6377571B1BD}">
      <dgm:prSet/>
      <dgm:spPr/>
      <dgm:t>
        <a:bodyPr/>
        <a:lstStyle/>
        <a:p>
          <a:endParaRPr lang="en-US"/>
        </a:p>
      </dgm:t>
    </dgm:pt>
    <dgm:pt modelId="{F4F1B694-9C21-4612-90B0-2453E472D570}" type="pres">
      <dgm:prSet presAssocID="{4F5DC3F3-F520-40EA-8B1D-E8E281B13B22}" presName="root" presStyleCnt="0">
        <dgm:presLayoutVars>
          <dgm:dir/>
          <dgm:resizeHandles val="exact"/>
        </dgm:presLayoutVars>
      </dgm:prSet>
      <dgm:spPr/>
    </dgm:pt>
    <dgm:pt modelId="{B1D037F9-5509-418D-A4C2-0844138E3F39}" type="pres">
      <dgm:prSet presAssocID="{2FF7C111-8C35-4CE3-8A73-589620CA7137}" presName="compNode" presStyleCnt="0"/>
      <dgm:spPr/>
    </dgm:pt>
    <dgm:pt modelId="{C7E02734-B101-4BEC-BD3D-9C82D5A6A755}" type="pres">
      <dgm:prSet presAssocID="{2FF7C111-8C35-4CE3-8A73-589620CA7137}" presName="bgRect" presStyleLbl="bgShp" presStyleIdx="0" presStyleCnt="2"/>
      <dgm:spPr/>
    </dgm:pt>
    <dgm:pt modelId="{178B9B9F-61BA-4A9D-91D7-0DEF286F84D4}" type="pres">
      <dgm:prSet presAssocID="{2FF7C111-8C35-4CE3-8A73-589620CA7137}"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at"/>
        </a:ext>
      </dgm:extLst>
    </dgm:pt>
    <dgm:pt modelId="{AC8F2948-CF79-40C0-B3BD-DD863331ABEB}" type="pres">
      <dgm:prSet presAssocID="{2FF7C111-8C35-4CE3-8A73-589620CA7137}" presName="spaceRect" presStyleCnt="0"/>
      <dgm:spPr/>
    </dgm:pt>
    <dgm:pt modelId="{55183064-299B-4609-B305-F241D0FD5C1C}" type="pres">
      <dgm:prSet presAssocID="{2FF7C111-8C35-4CE3-8A73-589620CA7137}" presName="parTx" presStyleLbl="revTx" presStyleIdx="0" presStyleCnt="4">
        <dgm:presLayoutVars>
          <dgm:chMax val="0"/>
          <dgm:chPref val="0"/>
        </dgm:presLayoutVars>
      </dgm:prSet>
      <dgm:spPr/>
    </dgm:pt>
    <dgm:pt modelId="{AD35A329-E364-4262-8C90-B5EA75323860}" type="pres">
      <dgm:prSet presAssocID="{2FF7C111-8C35-4CE3-8A73-589620CA7137}" presName="desTx" presStyleLbl="revTx" presStyleIdx="1" presStyleCnt="4">
        <dgm:presLayoutVars/>
      </dgm:prSet>
      <dgm:spPr/>
    </dgm:pt>
    <dgm:pt modelId="{DFFD521F-8492-4DBD-8486-8918FA88277C}" type="pres">
      <dgm:prSet presAssocID="{F9DDFCF9-4D88-446A-ACC9-838AEFF9A437}" presName="sibTrans" presStyleCnt="0"/>
      <dgm:spPr/>
    </dgm:pt>
    <dgm:pt modelId="{BC5A0A13-4CB7-4531-8C31-D62C00C0A431}" type="pres">
      <dgm:prSet presAssocID="{0874D9A4-514B-4A86-9BE8-B6690BCF7606}" presName="compNode" presStyleCnt="0"/>
      <dgm:spPr/>
    </dgm:pt>
    <dgm:pt modelId="{68DE3B05-9CDA-4CDC-B482-1381B51497B5}" type="pres">
      <dgm:prSet presAssocID="{0874D9A4-514B-4A86-9BE8-B6690BCF7606}" presName="bgRect" presStyleLbl="bgShp" presStyleIdx="1" presStyleCnt="2"/>
      <dgm:spPr/>
    </dgm:pt>
    <dgm:pt modelId="{A3D5B927-6D37-4B20-A8BD-815E821B650E}" type="pres">
      <dgm:prSet presAssocID="{0874D9A4-514B-4A86-9BE8-B6690BCF760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House"/>
        </a:ext>
      </dgm:extLst>
    </dgm:pt>
    <dgm:pt modelId="{1813394F-8E1D-48EA-B552-540DD1D969B0}" type="pres">
      <dgm:prSet presAssocID="{0874D9A4-514B-4A86-9BE8-B6690BCF7606}" presName="spaceRect" presStyleCnt="0"/>
      <dgm:spPr/>
    </dgm:pt>
    <dgm:pt modelId="{939CF9CE-69F2-4F33-BFA0-DC0433D5D75C}" type="pres">
      <dgm:prSet presAssocID="{0874D9A4-514B-4A86-9BE8-B6690BCF7606}" presName="parTx" presStyleLbl="revTx" presStyleIdx="2" presStyleCnt="4">
        <dgm:presLayoutVars>
          <dgm:chMax val="0"/>
          <dgm:chPref val="0"/>
        </dgm:presLayoutVars>
      </dgm:prSet>
      <dgm:spPr/>
    </dgm:pt>
    <dgm:pt modelId="{01C7E6BB-BAF3-4C94-AB8E-F3F08BEC1F05}" type="pres">
      <dgm:prSet presAssocID="{0874D9A4-514B-4A86-9BE8-B6690BCF7606}" presName="desTx" presStyleLbl="revTx" presStyleIdx="3" presStyleCnt="4">
        <dgm:presLayoutVars/>
      </dgm:prSet>
      <dgm:spPr/>
    </dgm:pt>
  </dgm:ptLst>
  <dgm:cxnLst>
    <dgm:cxn modelId="{09739404-B5A1-4E64-A9EE-93063F4D1F6F}" srcId="{4F5DC3F3-F520-40EA-8B1D-E8E281B13B22}" destId="{0874D9A4-514B-4A86-9BE8-B6690BCF7606}" srcOrd="1" destOrd="0" parTransId="{F49BEA57-DAEC-4635-8410-9AA246D578E2}" sibTransId="{A3B7ED1D-B740-4991-BDAA-E80A05EAB5E4}"/>
    <dgm:cxn modelId="{889D9114-EDF1-4370-B86F-20161CCA2217}" type="presOf" srcId="{9194A5C3-D091-4960-A66C-EF47E5FD7848}" destId="{01C7E6BB-BAF3-4C94-AB8E-F3F08BEC1F05}" srcOrd="0" destOrd="0" presId="urn:microsoft.com/office/officeart/2018/2/layout/IconVerticalSolidList"/>
    <dgm:cxn modelId="{05537E21-C2F9-4A23-BF2A-7F780A981256}" srcId="{2FF7C111-8C35-4CE3-8A73-589620CA7137}" destId="{B68D491C-90CA-4D79-AA3E-5F3294731469}" srcOrd="0" destOrd="0" parTransId="{6CDC21C3-9EF3-4157-9998-316020B5F277}" sibTransId="{AE8AF73F-3A57-474B-BE27-FDE6A5A224B2}"/>
    <dgm:cxn modelId="{6D1BD73A-FB8F-4D02-A103-D6377571B1BD}" srcId="{0874D9A4-514B-4A86-9BE8-B6690BCF7606}" destId="{9194A5C3-D091-4960-A66C-EF47E5FD7848}" srcOrd="0" destOrd="0" parTransId="{ACAB39FB-6A27-4E5C-8E3E-4156D5DC689F}" sibTransId="{A94D28D7-6BA1-4E09-9B67-735456F7F34C}"/>
    <dgm:cxn modelId="{6618AE65-1D1B-421D-B374-0B37D10F6C90}" srcId="{4F5DC3F3-F520-40EA-8B1D-E8E281B13B22}" destId="{2FF7C111-8C35-4CE3-8A73-589620CA7137}" srcOrd="0" destOrd="0" parTransId="{BC320EE5-F133-4C96-ACA1-B43B6390ADA0}" sibTransId="{F9DDFCF9-4D88-446A-ACC9-838AEFF9A437}"/>
    <dgm:cxn modelId="{C1024975-0C0A-4351-B734-B16FCAB6C4EF}" type="presOf" srcId="{2FF7C111-8C35-4CE3-8A73-589620CA7137}" destId="{55183064-299B-4609-B305-F241D0FD5C1C}" srcOrd="0" destOrd="0" presId="urn:microsoft.com/office/officeart/2018/2/layout/IconVerticalSolidList"/>
    <dgm:cxn modelId="{B1A12778-1F9B-4FDB-9DE2-53B1BCCEBBDF}" type="presOf" srcId="{B68D491C-90CA-4D79-AA3E-5F3294731469}" destId="{AD35A329-E364-4262-8C90-B5EA75323860}" srcOrd="0" destOrd="0" presId="urn:microsoft.com/office/officeart/2018/2/layout/IconVerticalSolidList"/>
    <dgm:cxn modelId="{EEEB8492-AA65-4496-AC1F-EE75D8828239}" type="presOf" srcId="{0874D9A4-514B-4A86-9BE8-B6690BCF7606}" destId="{939CF9CE-69F2-4F33-BFA0-DC0433D5D75C}" srcOrd="0" destOrd="0" presId="urn:microsoft.com/office/officeart/2018/2/layout/IconVerticalSolidList"/>
    <dgm:cxn modelId="{D56F51AD-D3B3-4ABB-9DB9-B46D4D61ABE6}" type="presOf" srcId="{4F5DC3F3-F520-40EA-8B1D-E8E281B13B22}" destId="{F4F1B694-9C21-4612-90B0-2453E472D570}" srcOrd="0" destOrd="0" presId="urn:microsoft.com/office/officeart/2018/2/layout/IconVerticalSolidList"/>
    <dgm:cxn modelId="{BE429B4D-14C9-4D67-87F6-4370A853D705}" type="presParOf" srcId="{F4F1B694-9C21-4612-90B0-2453E472D570}" destId="{B1D037F9-5509-418D-A4C2-0844138E3F39}" srcOrd="0" destOrd="0" presId="urn:microsoft.com/office/officeart/2018/2/layout/IconVerticalSolidList"/>
    <dgm:cxn modelId="{5288E47B-85A0-44F8-9984-51489572B6C3}" type="presParOf" srcId="{B1D037F9-5509-418D-A4C2-0844138E3F39}" destId="{C7E02734-B101-4BEC-BD3D-9C82D5A6A755}" srcOrd="0" destOrd="0" presId="urn:microsoft.com/office/officeart/2018/2/layout/IconVerticalSolidList"/>
    <dgm:cxn modelId="{58DA32D5-1DF9-49AF-BCF8-789760D02EE9}" type="presParOf" srcId="{B1D037F9-5509-418D-A4C2-0844138E3F39}" destId="{178B9B9F-61BA-4A9D-91D7-0DEF286F84D4}" srcOrd="1" destOrd="0" presId="urn:microsoft.com/office/officeart/2018/2/layout/IconVerticalSolidList"/>
    <dgm:cxn modelId="{69072646-A86B-4C69-8D69-CE3426A293D8}" type="presParOf" srcId="{B1D037F9-5509-418D-A4C2-0844138E3F39}" destId="{AC8F2948-CF79-40C0-B3BD-DD863331ABEB}" srcOrd="2" destOrd="0" presId="urn:microsoft.com/office/officeart/2018/2/layout/IconVerticalSolidList"/>
    <dgm:cxn modelId="{3C5D8F31-A252-40BE-8E90-0674DE6F4C6A}" type="presParOf" srcId="{B1D037F9-5509-418D-A4C2-0844138E3F39}" destId="{55183064-299B-4609-B305-F241D0FD5C1C}" srcOrd="3" destOrd="0" presId="urn:microsoft.com/office/officeart/2018/2/layout/IconVerticalSolidList"/>
    <dgm:cxn modelId="{6E519D6E-0F86-43A8-B8E4-5606221A6EDB}" type="presParOf" srcId="{B1D037F9-5509-418D-A4C2-0844138E3F39}" destId="{AD35A329-E364-4262-8C90-B5EA75323860}" srcOrd="4" destOrd="0" presId="urn:microsoft.com/office/officeart/2018/2/layout/IconVerticalSolidList"/>
    <dgm:cxn modelId="{CB20EEA9-0BA9-4F2C-ACBB-CDD2EFD1B15F}" type="presParOf" srcId="{F4F1B694-9C21-4612-90B0-2453E472D570}" destId="{DFFD521F-8492-4DBD-8486-8918FA88277C}" srcOrd="1" destOrd="0" presId="urn:microsoft.com/office/officeart/2018/2/layout/IconVerticalSolidList"/>
    <dgm:cxn modelId="{E600734C-EC01-401F-9BB5-5DA331188185}" type="presParOf" srcId="{F4F1B694-9C21-4612-90B0-2453E472D570}" destId="{BC5A0A13-4CB7-4531-8C31-D62C00C0A431}" srcOrd="2" destOrd="0" presId="urn:microsoft.com/office/officeart/2018/2/layout/IconVerticalSolidList"/>
    <dgm:cxn modelId="{25E7CEA9-A9F6-491B-B5E8-A711E923D2C6}" type="presParOf" srcId="{BC5A0A13-4CB7-4531-8C31-D62C00C0A431}" destId="{68DE3B05-9CDA-4CDC-B482-1381B51497B5}" srcOrd="0" destOrd="0" presId="urn:microsoft.com/office/officeart/2018/2/layout/IconVerticalSolidList"/>
    <dgm:cxn modelId="{12749BCF-4B81-4CE4-862B-B8D789031E5D}" type="presParOf" srcId="{BC5A0A13-4CB7-4531-8C31-D62C00C0A431}" destId="{A3D5B927-6D37-4B20-A8BD-815E821B650E}" srcOrd="1" destOrd="0" presId="urn:microsoft.com/office/officeart/2018/2/layout/IconVerticalSolidList"/>
    <dgm:cxn modelId="{97EFA689-B776-4231-840B-EDA95769DF90}" type="presParOf" srcId="{BC5A0A13-4CB7-4531-8C31-D62C00C0A431}" destId="{1813394F-8E1D-48EA-B552-540DD1D969B0}" srcOrd="2" destOrd="0" presId="urn:microsoft.com/office/officeart/2018/2/layout/IconVerticalSolidList"/>
    <dgm:cxn modelId="{F1823CA3-9C85-4E2B-BB84-B454F5F1F164}" type="presParOf" srcId="{BC5A0A13-4CB7-4531-8C31-D62C00C0A431}" destId="{939CF9CE-69F2-4F33-BFA0-DC0433D5D75C}" srcOrd="3" destOrd="0" presId="urn:microsoft.com/office/officeart/2018/2/layout/IconVerticalSolidList"/>
    <dgm:cxn modelId="{38C40001-8C9B-42F1-B144-068FCCD7D90F}" type="presParOf" srcId="{BC5A0A13-4CB7-4531-8C31-D62C00C0A431}" destId="{01C7E6BB-BAF3-4C94-AB8E-F3F08BEC1F05}"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D544AC-6C70-0440-BB5E-A426B54657E7}">
      <dsp:nvSpPr>
        <dsp:cNvPr id="0" name=""/>
        <dsp:cNvSpPr/>
      </dsp:nvSpPr>
      <dsp:spPr>
        <a:xfrm rot="5400000">
          <a:off x="6878632" y="-3023854"/>
          <a:ext cx="54395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Mrs. Bennet &amp; Mr. Bennet as Authorial Figures</a:t>
          </a:r>
        </a:p>
        <a:p>
          <a:pPr marL="114300" lvl="1" indent="-114300" algn="l" defTabSz="622300">
            <a:lnSpc>
              <a:spcPct val="90000"/>
            </a:lnSpc>
            <a:spcBef>
              <a:spcPct val="0"/>
            </a:spcBef>
            <a:spcAft>
              <a:spcPct val="15000"/>
            </a:spcAft>
            <a:buChar char="•"/>
          </a:pPr>
          <a:r>
            <a:rPr lang="en-US" sz="1400" kern="1200"/>
            <a:t>Specificity with Money</a:t>
          </a:r>
        </a:p>
      </dsp:txBody>
      <dsp:txXfrm rot="-5400000">
        <a:off x="3785616" y="95715"/>
        <a:ext cx="6703431" cy="490845"/>
      </dsp:txXfrm>
    </dsp:sp>
    <dsp:sp modelId="{C8B814F9-BB20-5F42-B8D6-4473F9CC957A}">
      <dsp:nvSpPr>
        <dsp:cNvPr id="0" name=""/>
        <dsp:cNvSpPr/>
      </dsp:nvSpPr>
      <dsp:spPr>
        <a:xfrm>
          <a:off x="0" y="1167"/>
          <a:ext cx="3785616" cy="6799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b="1" kern="1200"/>
            <a:t>Family Relations &amp; Money</a:t>
          </a:r>
          <a:endParaRPr lang="en-US" sz="3500" kern="1200"/>
        </a:p>
      </dsp:txBody>
      <dsp:txXfrm>
        <a:off x="33192" y="34359"/>
        <a:ext cx="3719232" cy="613555"/>
      </dsp:txXfrm>
    </dsp:sp>
    <dsp:sp modelId="{9D463B26-165C-FA46-B1F8-61B6F15E0AD0}">
      <dsp:nvSpPr>
        <dsp:cNvPr id="0" name=""/>
        <dsp:cNvSpPr/>
      </dsp:nvSpPr>
      <dsp:spPr>
        <a:xfrm rot="5400000">
          <a:off x="6878632" y="-2309917"/>
          <a:ext cx="54395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Mr. Darcy, the Gentry, Introduction</a:t>
          </a:r>
        </a:p>
      </dsp:txBody>
      <dsp:txXfrm rot="-5400000">
        <a:off x="3785616" y="809652"/>
        <a:ext cx="6703431" cy="490845"/>
      </dsp:txXfrm>
    </dsp:sp>
    <dsp:sp modelId="{6BC643B3-8CD4-4543-BF6B-5D4182BDC58B}">
      <dsp:nvSpPr>
        <dsp:cNvPr id="0" name=""/>
        <dsp:cNvSpPr/>
      </dsp:nvSpPr>
      <dsp:spPr>
        <a:xfrm>
          <a:off x="0" y="715104"/>
          <a:ext cx="3785616" cy="6799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b="1" kern="1200"/>
            <a:t>The Gentleman</a:t>
          </a:r>
          <a:endParaRPr lang="en-US" sz="3500" kern="1200"/>
        </a:p>
      </dsp:txBody>
      <dsp:txXfrm>
        <a:off x="33192" y="748296"/>
        <a:ext cx="3719232" cy="613555"/>
      </dsp:txXfrm>
    </dsp:sp>
    <dsp:sp modelId="{EC81B58D-EF62-894A-A1E7-50D810F7ED8E}">
      <dsp:nvSpPr>
        <dsp:cNvPr id="0" name=""/>
        <dsp:cNvSpPr/>
      </dsp:nvSpPr>
      <dsp:spPr>
        <a:xfrm rot="5400000">
          <a:off x="6878632" y="-1595980"/>
          <a:ext cx="54395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b="1" kern="1200"/>
            <a:t>Elizabeth &amp; Jane &amp; Social Expectations </a:t>
          </a:r>
          <a:endParaRPr lang="en-US" sz="1400" kern="1200"/>
        </a:p>
        <a:p>
          <a:pPr marL="114300" lvl="1" indent="-114300" algn="l" defTabSz="622300">
            <a:lnSpc>
              <a:spcPct val="90000"/>
            </a:lnSpc>
            <a:spcBef>
              <a:spcPct val="0"/>
            </a:spcBef>
            <a:spcAft>
              <a:spcPct val="15000"/>
            </a:spcAft>
            <a:buChar char="•"/>
          </a:pPr>
          <a:r>
            <a:rPr lang="en-US" sz="1400" b="1" kern="1200"/>
            <a:t>Everything ought to be a certain way </a:t>
          </a:r>
          <a:endParaRPr lang="en-US" sz="1400" kern="1200"/>
        </a:p>
      </dsp:txBody>
      <dsp:txXfrm rot="-5400000">
        <a:off x="3785616" y="1523589"/>
        <a:ext cx="6703431" cy="490845"/>
      </dsp:txXfrm>
    </dsp:sp>
    <dsp:sp modelId="{3EFE0DB6-C0D8-264B-B914-DF4496DCE363}">
      <dsp:nvSpPr>
        <dsp:cNvPr id="0" name=""/>
        <dsp:cNvSpPr/>
      </dsp:nvSpPr>
      <dsp:spPr>
        <a:xfrm>
          <a:off x="0" y="1429041"/>
          <a:ext cx="3785616" cy="6799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b="1" kern="1200"/>
            <a:t>Expectations of Women</a:t>
          </a:r>
          <a:endParaRPr lang="en-US" sz="3500" kern="1200"/>
        </a:p>
      </dsp:txBody>
      <dsp:txXfrm>
        <a:off x="33192" y="1462233"/>
        <a:ext cx="3719232" cy="613555"/>
      </dsp:txXfrm>
    </dsp:sp>
    <dsp:sp modelId="{C927C001-2A4D-E14E-B24A-4932364B1B28}">
      <dsp:nvSpPr>
        <dsp:cNvPr id="0" name=""/>
        <dsp:cNvSpPr/>
      </dsp:nvSpPr>
      <dsp:spPr>
        <a:xfrm rot="5400000">
          <a:off x="6878632" y="-882043"/>
          <a:ext cx="54395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Dialogue &amp; Free Indirect Discourse</a:t>
          </a:r>
        </a:p>
      </dsp:txBody>
      <dsp:txXfrm rot="-5400000">
        <a:off x="3785616" y="2237526"/>
        <a:ext cx="6703431" cy="490845"/>
      </dsp:txXfrm>
    </dsp:sp>
    <dsp:sp modelId="{3CB63461-4A87-DD4D-94AB-E92703C30E47}">
      <dsp:nvSpPr>
        <dsp:cNvPr id="0" name=""/>
        <dsp:cNvSpPr/>
      </dsp:nvSpPr>
      <dsp:spPr>
        <a:xfrm>
          <a:off x="0" y="2142978"/>
          <a:ext cx="3785616" cy="6799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b="1" kern="1200"/>
            <a:t>Narrative Styles:</a:t>
          </a:r>
          <a:endParaRPr lang="en-US" sz="3500" kern="1200"/>
        </a:p>
      </dsp:txBody>
      <dsp:txXfrm>
        <a:off x="33192" y="2176170"/>
        <a:ext cx="3719232" cy="613555"/>
      </dsp:txXfrm>
    </dsp:sp>
    <dsp:sp modelId="{7A4146CD-28D0-9A40-8E1F-F2161AEF6C21}">
      <dsp:nvSpPr>
        <dsp:cNvPr id="0" name=""/>
        <dsp:cNvSpPr/>
      </dsp:nvSpPr>
      <dsp:spPr>
        <a:xfrm rot="5400000">
          <a:off x="6878632" y="-168106"/>
          <a:ext cx="54395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What makes a morally right person? </a:t>
          </a:r>
        </a:p>
      </dsp:txBody>
      <dsp:txXfrm rot="-5400000">
        <a:off x="3785616" y="2951463"/>
        <a:ext cx="6703431" cy="490845"/>
      </dsp:txXfrm>
    </dsp:sp>
    <dsp:sp modelId="{D9419A24-9B95-1E41-AC54-D5A973DD3D6D}">
      <dsp:nvSpPr>
        <dsp:cNvPr id="0" name=""/>
        <dsp:cNvSpPr/>
      </dsp:nvSpPr>
      <dsp:spPr>
        <a:xfrm>
          <a:off x="0" y="2856915"/>
          <a:ext cx="3785616" cy="6799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b="1" kern="1200"/>
            <a:t>Judgement of Character</a:t>
          </a:r>
          <a:endParaRPr lang="en-US" sz="3500" kern="1200"/>
        </a:p>
      </dsp:txBody>
      <dsp:txXfrm>
        <a:off x="33192" y="2890107"/>
        <a:ext cx="3719232" cy="613555"/>
      </dsp:txXfrm>
    </dsp:sp>
    <dsp:sp modelId="{D531FFE3-A01D-E243-8CE1-9A34B014FFC3}">
      <dsp:nvSpPr>
        <dsp:cNvPr id="0" name=""/>
        <dsp:cNvSpPr/>
      </dsp:nvSpPr>
      <dsp:spPr>
        <a:xfrm rot="5400000">
          <a:off x="6878632" y="545830"/>
          <a:ext cx="543951" cy="6729984"/>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26670" rIns="53340" bIns="26670" numCol="1" spcCol="1270" anchor="ctr" anchorCtr="0">
          <a:noAutofit/>
        </a:bodyPr>
        <a:lstStyle/>
        <a:p>
          <a:pPr marL="114300" lvl="1" indent="-114300" algn="l" defTabSz="622300">
            <a:lnSpc>
              <a:spcPct val="90000"/>
            </a:lnSpc>
            <a:spcBef>
              <a:spcPct val="0"/>
            </a:spcBef>
            <a:spcAft>
              <a:spcPct val="15000"/>
            </a:spcAft>
            <a:buChar char="•"/>
          </a:pPr>
          <a:r>
            <a:rPr lang="en-US" sz="1400" kern="1200"/>
            <a:t>The Meaning of Elizabeth’s Eyes &amp; Brave Walk </a:t>
          </a:r>
        </a:p>
      </dsp:txBody>
      <dsp:txXfrm rot="-5400000">
        <a:off x="3785616" y="3665400"/>
        <a:ext cx="6703431" cy="490845"/>
      </dsp:txXfrm>
    </dsp:sp>
    <dsp:sp modelId="{788D26E5-EF65-784E-B0DA-EE3493C67A94}">
      <dsp:nvSpPr>
        <dsp:cNvPr id="0" name=""/>
        <dsp:cNvSpPr/>
      </dsp:nvSpPr>
      <dsp:spPr>
        <a:xfrm>
          <a:off x="0" y="3570852"/>
          <a:ext cx="3785616" cy="67993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US" sz="3500" b="1" kern="1200"/>
            <a:t>Women Walking:</a:t>
          </a:r>
          <a:endParaRPr lang="en-US" sz="3500" kern="1200"/>
        </a:p>
      </dsp:txBody>
      <dsp:txXfrm>
        <a:off x="33192" y="3604044"/>
        <a:ext cx="3719232" cy="6135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02734-B101-4BEC-BD3D-9C82D5A6A755}">
      <dsp:nvSpPr>
        <dsp:cNvPr id="0" name=""/>
        <dsp:cNvSpPr/>
      </dsp:nvSpPr>
      <dsp:spPr>
        <a:xfrm>
          <a:off x="0" y="690943"/>
          <a:ext cx="10515600" cy="12755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8B9B9F-61BA-4A9D-91D7-0DEF286F84D4}">
      <dsp:nvSpPr>
        <dsp:cNvPr id="0" name=""/>
        <dsp:cNvSpPr/>
      </dsp:nvSpPr>
      <dsp:spPr>
        <a:xfrm>
          <a:off x="385865" y="977950"/>
          <a:ext cx="701573" cy="70157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5183064-299B-4609-B305-F241D0FD5C1C}">
      <dsp:nvSpPr>
        <dsp:cNvPr id="0" name=""/>
        <dsp:cNvSpPr/>
      </dsp:nvSpPr>
      <dsp:spPr>
        <a:xfrm>
          <a:off x="1473304" y="690943"/>
          <a:ext cx="4732020" cy="1275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000" tIns="135000" rIns="135000" bIns="135000" numCol="1" spcCol="1270" anchor="ctr" anchorCtr="0">
          <a:noAutofit/>
        </a:bodyPr>
        <a:lstStyle/>
        <a:p>
          <a:pPr marL="0" lvl="0" indent="0" algn="l" defTabSz="1111250">
            <a:lnSpc>
              <a:spcPct val="100000"/>
            </a:lnSpc>
            <a:spcBef>
              <a:spcPct val="0"/>
            </a:spcBef>
            <a:spcAft>
              <a:spcPct val="35000"/>
            </a:spcAft>
            <a:buNone/>
          </a:pPr>
          <a:r>
            <a:rPr lang="en-US" sz="2500" kern="1200"/>
            <a:t>Mr. Bennet &amp; Mrs. Bennet [Opening]</a:t>
          </a:r>
        </a:p>
      </dsp:txBody>
      <dsp:txXfrm>
        <a:off x="1473304" y="690943"/>
        <a:ext cx="4732020" cy="1275588"/>
      </dsp:txXfrm>
    </dsp:sp>
    <dsp:sp modelId="{AD35A329-E364-4262-8C90-B5EA75323860}">
      <dsp:nvSpPr>
        <dsp:cNvPr id="0" name=""/>
        <dsp:cNvSpPr/>
      </dsp:nvSpPr>
      <dsp:spPr>
        <a:xfrm>
          <a:off x="6205324" y="690943"/>
          <a:ext cx="4310275" cy="1275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000" tIns="135000" rIns="135000" bIns="135000" numCol="1" spcCol="1270" anchor="ctr" anchorCtr="0">
          <a:noAutofit/>
        </a:bodyPr>
        <a:lstStyle/>
        <a:p>
          <a:pPr marL="0" lvl="0" indent="0" algn="l" defTabSz="800100">
            <a:lnSpc>
              <a:spcPct val="100000"/>
            </a:lnSpc>
            <a:spcBef>
              <a:spcPct val="0"/>
            </a:spcBef>
            <a:spcAft>
              <a:spcPct val="35000"/>
            </a:spcAft>
            <a:buNone/>
          </a:pPr>
          <a:r>
            <a:rPr lang="en-US" sz="1800" b="1" kern="1200"/>
            <a:t>Why is Mr. and Mrs. Bennet characterized in this way? </a:t>
          </a:r>
          <a:endParaRPr lang="en-US" sz="1800" kern="1200"/>
        </a:p>
      </dsp:txBody>
      <dsp:txXfrm>
        <a:off x="6205324" y="690943"/>
        <a:ext cx="4310275" cy="1275588"/>
      </dsp:txXfrm>
    </dsp:sp>
    <dsp:sp modelId="{68DE3B05-9CDA-4CDC-B482-1381B51497B5}">
      <dsp:nvSpPr>
        <dsp:cNvPr id="0" name=""/>
        <dsp:cNvSpPr/>
      </dsp:nvSpPr>
      <dsp:spPr>
        <a:xfrm>
          <a:off x="0" y="2285428"/>
          <a:ext cx="10515600" cy="127558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D5B927-6D37-4B20-A8BD-815E821B650E}">
      <dsp:nvSpPr>
        <dsp:cNvPr id="0" name=""/>
        <dsp:cNvSpPr/>
      </dsp:nvSpPr>
      <dsp:spPr>
        <a:xfrm>
          <a:off x="385865" y="2572435"/>
          <a:ext cx="701573" cy="70157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9CF9CE-69F2-4F33-BFA0-DC0433D5D75C}">
      <dsp:nvSpPr>
        <dsp:cNvPr id="0" name=""/>
        <dsp:cNvSpPr/>
      </dsp:nvSpPr>
      <dsp:spPr>
        <a:xfrm>
          <a:off x="1473304" y="2285428"/>
          <a:ext cx="4732020" cy="1275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000" tIns="135000" rIns="135000" bIns="135000" numCol="1" spcCol="1270" anchor="ctr" anchorCtr="0">
          <a:noAutofit/>
        </a:bodyPr>
        <a:lstStyle/>
        <a:p>
          <a:pPr marL="0" lvl="0" indent="0" algn="l" defTabSz="1111250">
            <a:lnSpc>
              <a:spcPct val="100000"/>
            </a:lnSpc>
            <a:spcBef>
              <a:spcPct val="0"/>
            </a:spcBef>
            <a:spcAft>
              <a:spcPct val="35000"/>
            </a:spcAft>
            <a:buNone/>
          </a:pPr>
          <a:r>
            <a:rPr lang="en-US" sz="2500" kern="1200"/>
            <a:t>Mr. Bennet’s Property</a:t>
          </a:r>
        </a:p>
      </dsp:txBody>
      <dsp:txXfrm>
        <a:off x="1473304" y="2285428"/>
        <a:ext cx="4732020" cy="1275588"/>
      </dsp:txXfrm>
    </dsp:sp>
    <dsp:sp modelId="{01C7E6BB-BAF3-4C94-AB8E-F3F08BEC1F05}">
      <dsp:nvSpPr>
        <dsp:cNvPr id="0" name=""/>
        <dsp:cNvSpPr/>
      </dsp:nvSpPr>
      <dsp:spPr>
        <a:xfrm>
          <a:off x="6205324" y="2285428"/>
          <a:ext cx="4310275" cy="12755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000" tIns="135000" rIns="135000" bIns="135000" numCol="1" spcCol="1270" anchor="ctr" anchorCtr="0">
          <a:noAutofit/>
        </a:bodyPr>
        <a:lstStyle/>
        <a:p>
          <a:pPr marL="0" lvl="0" indent="0" algn="l" defTabSz="800100">
            <a:lnSpc>
              <a:spcPct val="100000"/>
            </a:lnSpc>
            <a:spcBef>
              <a:spcPct val="0"/>
            </a:spcBef>
            <a:spcAft>
              <a:spcPct val="35000"/>
            </a:spcAft>
            <a:buNone/>
          </a:pPr>
          <a:r>
            <a:rPr lang="en-US" sz="1800" b="1" kern="1200"/>
            <a:t>Why is there an emphasis on Mr. Bennet’s property?</a:t>
          </a:r>
          <a:endParaRPr lang="en-US" sz="1800" kern="1200"/>
        </a:p>
      </dsp:txBody>
      <dsp:txXfrm>
        <a:off x="6205324" y="2285428"/>
        <a:ext cx="4310275" cy="127558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B61AD9-1D39-41F3-9C8C-21B58E842F3A}" type="datetimeFigureOut">
              <a:rPr lang="en-US" smtClean="0"/>
              <a:t>2/1/24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30D2AB-6039-4EDE-A38F-36C5A1961002}" type="slidenum">
              <a:rPr lang="en-US" smtClean="0"/>
              <a:t>‹#›</a:t>
            </a:fld>
            <a:endParaRPr lang="en-US"/>
          </a:p>
        </p:txBody>
      </p:sp>
    </p:spTree>
    <p:extLst>
      <p:ext uri="{BB962C8B-B14F-4D97-AF65-F5344CB8AC3E}">
        <p14:creationId xmlns:p14="http://schemas.microsoft.com/office/powerpoint/2010/main" val="3886011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sz="1200" b="0" i="0" dirty="0">
                <a:effectLst/>
                <a:latin typeface="Book Antiqua" panose="02040602050305030304" pitchFamily="18" charset="0"/>
              </a:rPr>
              <a:t>Jane Austen knew the importance of the ideals of the clergymen, presented by Thomas Gisborne, though her relationship with the clergy was much more personal. </a:t>
            </a:r>
          </a:p>
          <a:p>
            <a:pPr>
              <a:lnSpc>
                <a:spcPct val="100000"/>
              </a:lnSpc>
            </a:pPr>
            <a:r>
              <a:rPr lang="en-US" sz="1200" b="0" i="0" dirty="0">
                <a:effectLst/>
                <a:latin typeface="Book Antiqua" panose="02040602050305030304" pitchFamily="18" charset="0"/>
              </a:rPr>
              <a:t>Jane Austen’s father, and two of her brothers were clergymen, and because of this her entire life was intimately connected with the Anglican Church. This upbringing made religious life a very big part of her daily routine, and it also made her aware of social issues involving the church, such as pluralism and tithing. These issues put a strain on the relationships between the clergy and their parishioners. </a:t>
            </a:r>
          </a:p>
          <a:p>
            <a:endParaRPr lang="en-US" dirty="0"/>
          </a:p>
        </p:txBody>
      </p:sp>
      <p:sp>
        <p:nvSpPr>
          <p:cNvPr id="4" name="Slide Number Placeholder 3"/>
          <p:cNvSpPr>
            <a:spLocks noGrp="1"/>
          </p:cNvSpPr>
          <p:nvPr>
            <p:ph type="sldNum" sz="quarter" idx="5"/>
          </p:nvPr>
        </p:nvSpPr>
        <p:spPr/>
        <p:txBody>
          <a:bodyPr/>
          <a:lstStyle/>
          <a:p>
            <a:fld id="{2130D2AB-6039-4EDE-A38F-36C5A1961002}" type="slidenum">
              <a:rPr lang="en-US" smtClean="0"/>
              <a:t>7</a:t>
            </a:fld>
            <a:endParaRPr lang="en-US"/>
          </a:p>
        </p:txBody>
      </p:sp>
    </p:spTree>
    <p:extLst>
      <p:ext uri="{BB962C8B-B14F-4D97-AF65-F5344CB8AC3E}">
        <p14:creationId xmlns:p14="http://schemas.microsoft.com/office/powerpoint/2010/main" val="1369529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2/1/24</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320882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2/1/24</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143963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2/1/24</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382505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2/1/24</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92447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2/1/24</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1347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2/1/24</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534508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2/1/24</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96465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2/1/24</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8584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2/1/24</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020714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2/1/24</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9227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2/1/24</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80668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2/1/24</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2118243588"/>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13" r:id="rId6"/>
    <p:sldLayoutId id="2147483808" r:id="rId7"/>
    <p:sldLayoutId id="2147483809" r:id="rId8"/>
    <p:sldLayoutId id="2147483810" r:id="rId9"/>
    <p:sldLayoutId id="2147483812" r:id="rId10"/>
    <p:sldLayoutId id="2147483811"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yjungah92@tamu.edu" TargetMode="External"/><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myjungah92.webador.com/"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17">
            <a:extLst>
              <a:ext uri="{FF2B5EF4-FFF2-40B4-BE49-F238E27FC236}">
                <a16:creationId xmlns:a16="http://schemas.microsoft.com/office/drawing/2014/main" id="{8A95209C-5275-4E15-8EA7-7F42980ABF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9" name="Picture 3">
            <a:extLst>
              <a:ext uri="{FF2B5EF4-FFF2-40B4-BE49-F238E27FC236}">
                <a16:creationId xmlns:a16="http://schemas.microsoft.com/office/drawing/2014/main" id="{1AC3D35A-851D-DFB9-4A05-FBE4446E582F}"/>
              </a:ext>
            </a:extLst>
          </p:cNvPr>
          <p:cNvPicPr>
            <a:picLocks noChangeAspect="1"/>
          </p:cNvPicPr>
          <p:nvPr/>
        </p:nvPicPr>
        <p:blipFill rotWithShape="1">
          <a:blip r:embed="rId2">
            <a:alphaModFix amt="50000"/>
          </a:blip>
          <a:srcRect t="18876" r="-1" b="25417"/>
          <a:stretch/>
        </p:blipFill>
        <p:spPr>
          <a:xfrm>
            <a:off x="20" y="10"/>
            <a:ext cx="12188931" cy="6857990"/>
          </a:xfrm>
          <a:prstGeom prst="rect">
            <a:avLst/>
          </a:prstGeom>
        </p:spPr>
      </p:pic>
      <p:sp>
        <p:nvSpPr>
          <p:cNvPr id="2" name="Title 1">
            <a:extLst>
              <a:ext uri="{FF2B5EF4-FFF2-40B4-BE49-F238E27FC236}">
                <a16:creationId xmlns:a16="http://schemas.microsoft.com/office/drawing/2014/main" id="{72251AB4-9ED4-1AAB-21F0-89F9500C36CF}"/>
              </a:ext>
            </a:extLst>
          </p:cNvPr>
          <p:cNvSpPr>
            <a:spLocks noGrp="1"/>
          </p:cNvSpPr>
          <p:nvPr>
            <p:ph type="ctrTitle"/>
          </p:nvPr>
        </p:nvSpPr>
        <p:spPr>
          <a:xfrm>
            <a:off x="1527048" y="1124712"/>
            <a:ext cx="9144000" cy="3063240"/>
          </a:xfrm>
        </p:spPr>
        <p:txBody>
          <a:bodyPr>
            <a:normAutofit/>
          </a:bodyPr>
          <a:lstStyle/>
          <a:p>
            <a:pPr algn="ctr"/>
            <a:r>
              <a:rPr lang="en-US" sz="8800" dirty="0"/>
              <a:t>The Cultural Jane Austen</a:t>
            </a:r>
          </a:p>
        </p:txBody>
      </p:sp>
      <p:sp>
        <p:nvSpPr>
          <p:cNvPr id="3" name="Subtitle 2">
            <a:extLst>
              <a:ext uri="{FF2B5EF4-FFF2-40B4-BE49-F238E27FC236}">
                <a16:creationId xmlns:a16="http://schemas.microsoft.com/office/drawing/2014/main" id="{26A303CD-5B2E-3AD7-38C2-DC0384CBD2BE}"/>
              </a:ext>
            </a:extLst>
          </p:cNvPr>
          <p:cNvSpPr>
            <a:spLocks noGrp="1"/>
          </p:cNvSpPr>
          <p:nvPr>
            <p:ph type="subTitle" idx="1"/>
          </p:nvPr>
        </p:nvSpPr>
        <p:spPr>
          <a:xfrm>
            <a:off x="1917576" y="4599432"/>
            <a:ext cx="8753471" cy="1227520"/>
          </a:xfrm>
        </p:spPr>
        <p:txBody>
          <a:bodyPr>
            <a:normAutofit fontScale="62500" lnSpcReduction="20000"/>
          </a:bodyPr>
          <a:lstStyle/>
          <a:p>
            <a:pPr algn="ctr"/>
            <a:r>
              <a:rPr lang="en-US" sz="3200" dirty="0">
                <a:latin typeface="+mj-lt"/>
              </a:rPr>
              <a:t>ENGL 481 – 904</a:t>
            </a:r>
          </a:p>
          <a:p>
            <a:pPr algn="ctr"/>
            <a:r>
              <a:rPr lang="en-US" sz="3200" dirty="0">
                <a:latin typeface="+mj-lt"/>
              </a:rPr>
              <a:t>Office Hours: Tuesday 12 – 1PM  &amp; Wednesdays 3 – 4 PM at LAAH 334</a:t>
            </a:r>
          </a:p>
          <a:p>
            <a:pPr algn="ctr"/>
            <a:r>
              <a:rPr lang="en-US" sz="3200" dirty="0">
                <a:latin typeface="+mj-lt"/>
              </a:rPr>
              <a:t>Ms. Kim </a:t>
            </a:r>
            <a:r>
              <a:rPr lang="en-US" sz="3200" dirty="0">
                <a:latin typeface="+mj-lt"/>
                <a:hlinkClick r:id="rId3">
                  <a:extLst>
                    <a:ext uri="{A12FA001-AC4F-418D-AE19-62706E023703}">
                      <ahyp:hlinkClr xmlns:ahyp="http://schemas.microsoft.com/office/drawing/2018/hyperlinkcolor" val="tx"/>
                    </a:ext>
                  </a:extLst>
                </a:hlinkClick>
              </a:rPr>
              <a:t>myjungah92@tamu.edu</a:t>
            </a:r>
            <a:r>
              <a:rPr lang="en-US" sz="3200" dirty="0">
                <a:latin typeface="+mj-lt"/>
              </a:rPr>
              <a:t> </a:t>
            </a:r>
          </a:p>
          <a:p>
            <a:pPr algn="ctr"/>
            <a:endParaRPr lang="en-US" sz="3200" dirty="0"/>
          </a:p>
        </p:txBody>
      </p:sp>
      <p:sp>
        <p:nvSpPr>
          <p:cNvPr id="30" name="Rectangle 6">
            <a:extLst>
              <a:ext uri="{FF2B5EF4-FFF2-40B4-BE49-F238E27FC236}">
                <a16:creationId xmlns:a16="http://schemas.microsoft.com/office/drawing/2014/main" id="{4F2ED431-E304-4FF0-9F4E-032783C9D6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571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
            <a:extLst>
              <a:ext uri="{FF2B5EF4-FFF2-40B4-BE49-F238E27FC236}">
                <a16:creationId xmlns:a16="http://schemas.microsoft.com/office/drawing/2014/main" id="{4E87FCFB-2CCE-460D-B3DD-557C8BD1B9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 descr="Slidell Little Theatre: Jane Austen's Voice Resonates with Modern Audiences">
            <a:extLst>
              <a:ext uri="{FF2B5EF4-FFF2-40B4-BE49-F238E27FC236}">
                <a16:creationId xmlns:a16="http://schemas.microsoft.com/office/drawing/2014/main" id="{A99DE786-ECC1-AEB0-3053-F6F2194B1A2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941" y="4443897"/>
            <a:ext cx="2646226" cy="25119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3331704"/>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6" name="Rectangle 3085">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AD7C76-BBB4-B63F-4055-E29D978FEEC4}"/>
              </a:ext>
            </a:extLst>
          </p:cNvPr>
          <p:cNvSpPr>
            <a:spLocks noGrp="1"/>
          </p:cNvSpPr>
          <p:nvPr>
            <p:ph type="title"/>
          </p:nvPr>
        </p:nvSpPr>
        <p:spPr>
          <a:xfrm>
            <a:off x="576072" y="238539"/>
            <a:ext cx="11018520" cy="1434415"/>
          </a:xfrm>
        </p:spPr>
        <p:txBody>
          <a:bodyPr anchor="b">
            <a:normAutofit/>
          </a:bodyPr>
          <a:lstStyle/>
          <a:p>
            <a:r>
              <a:rPr lang="en-US" sz="7200" dirty="0"/>
              <a:t>Historical Timeline</a:t>
            </a:r>
          </a:p>
        </p:txBody>
      </p:sp>
      <p:sp>
        <p:nvSpPr>
          <p:cNvPr id="3088" name="Rectangle 6">
            <a:extLst>
              <a:ext uri="{FF2B5EF4-FFF2-40B4-BE49-F238E27FC236}">
                <a16:creationId xmlns:a16="http://schemas.microsoft.com/office/drawing/2014/main" id="{3CE8AF5E-D374-4CF1-90CC-35CF73B81C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6072" y="1817073"/>
            <a:ext cx="11018520" cy="18288"/>
          </a:xfrm>
          <a:custGeom>
            <a:avLst/>
            <a:gdLst>
              <a:gd name="connsiteX0" fmla="*/ 0 w 11018520"/>
              <a:gd name="connsiteY0" fmla="*/ 0 h 18288"/>
              <a:gd name="connsiteX1" fmla="*/ 468287 w 11018520"/>
              <a:gd name="connsiteY1" fmla="*/ 0 h 18288"/>
              <a:gd name="connsiteX2" fmla="*/ 1156945 w 11018520"/>
              <a:gd name="connsiteY2" fmla="*/ 0 h 18288"/>
              <a:gd name="connsiteX3" fmla="*/ 1955787 w 11018520"/>
              <a:gd name="connsiteY3" fmla="*/ 0 h 18288"/>
              <a:gd name="connsiteX4" fmla="*/ 2313889 w 11018520"/>
              <a:gd name="connsiteY4" fmla="*/ 0 h 18288"/>
              <a:gd name="connsiteX5" fmla="*/ 2671991 w 11018520"/>
              <a:gd name="connsiteY5" fmla="*/ 0 h 18288"/>
              <a:gd name="connsiteX6" fmla="*/ 3581019 w 11018520"/>
              <a:gd name="connsiteY6" fmla="*/ 0 h 18288"/>
              <a:gd name="connsiteX7" fmla="*/ 4269677 w 11018520"/>
              <a:gd name="connsiteY7" fmla="*/ 0 h 18288"/>
              <a:gd name="connsiteX8" fmla="*/ 4627778 w 11018520"/>
              <a:gd name="connsiteY8" fmla="*/ 0 h 18288"/>
              <a:gd name="connsiteX9" fmla="*/ 5316436 w 11018520"/>
              <a:gd name="connsiteY9" fmla="*/ 0 h 18288"/>
              <a:gd name="connsiteX10" fmla="*/ 6225464 w 11018520"/>
              <a:gd name="connsiteY10" fmla="*/ 0 h 18288"/>
              <a:gd name="connsiteX11" fmla="*/ 6803936 w 11018520"/>
              <a:gd name="connsiteY11" fmla="*/ 0 h 18288"/>
              <a:gd name="connsiteX12" fmla="*/ 7382408 w 11018520"/>
              <a:gd name="connsiteY12" fmla="*/ 0 h 18288"/>
              <a:gd name="connsiteX13" fmla="*/ 8071066 w 11018520"/>
              <a:gd name="connsiteY13" fmla="*/ 0 h 18288"/>
              <a:gd name="connsiteX14" fmla="*/ 8869909 w 11018520"/>
              <a:gd name="connsiteY14" fmla="*/ 0 h 18288"/>
              <a:gd name="connsiteX15" fmla="*/ 9668751 w 11018520"/>
              <a:gd name="connsiteY15" fmla="*/ 0 h 18288"/>
              <a:gd name="connsiteX16" fmla="*/ 11018520 w 11018520"/>
              <a:gd name="connsiteY16" fmla="*/ 0 h 18288"/>
              <a:gd name="connsiteX17" fmla="*/ 11018520 w 11018520"/>
              <a:gd name="connsiteY17" fmla="*/ 18288 h 18288"/>
              <a:gd name="connsiteX18" fmla="*/ 10550233 w 11018520"/>
              <a:gd name="connsiteY18" fmla="*/ 18288 h 18288"/>
              <a:gd name="connsiteX19" fmla="*/ 9641205 w 11018520"/>
              <a:gd name="connsiteY19" fmla="*/ 18288 h 18288"/>
              <a:gd name="connsiteX20" fmla="*/ 8952548 w 11018520"/>
              <a:gd name="connsiteY20" fmla="*/ 18288 h 18288"/>
              <a:gd name="connsiteX21" fmla="*/ 8594446 w 11018520"/>
              <a:gd name="connsiteY21" fmla="*/ 18288 h 18288"/>
              <a:gd name="connsiteX22" fmla="*/ 7905788 w 11018520"/>
              <a:gd name="connsiteY22" fmla="*/ 18288 h 18288"/>
              <a:gd name="connsiteX23" fmla="*/ 7327316 w 11018520"/>
              <a:gd name="connsiteY23" fmla="*/ 18288 h 18288"/>
              <a:gd name="connsiteX24" fmla="*/ 6748844 w 11018520"/>
              <a:gd name="connsiteY24" fmla="*/ 18288 h 18288"/>
              <a:gd name="connsiteX25" fmla="*/ 6170371 w 11018520"/>
              <a:gd name="connsiteY25" fmla="*/ 18288 h 18288"/>
              <a:gd name="connsiteX26" fmla="*/ 5591899 w 11018520"/>
              <a:gd name="connsiteY26" fmla="*/ 18288 h 18288"/>
              <a:gd name="connsiteX27" fmla="*/ 4793056 w 11018520"/>
              <a:gd name="connsiteY27" fmla="*/ 18288 h 18288"/>
              <a:gd name="connsiteX28" fmla="*/ 4104399 w 11018520"/>
              <a:gd name="connsiteY28" fmla="*/ 18288 h 18288"/>
              <a:gd name="connsiteX29" fmla="*/ 3746297 w 11018520"/>
              <a:gd name="connsiteY29" fmla="*/ 18288 h 18288"/>
              <a:gd name="connsiteX30" fmla="*/ 3167825 w 11018520"/>
              <a:gd name="connsiteY30" fmla="*/ 18288 h 18288"/>
              <a:gd name="connsiteX31" fmla="*/ 2368982 w 11018520"/>
              <a:gd name="connsiteY31" fmla="*/ 18288 h 18288"/>
              <a:gd name="connsiteX32" fmla="*/ 1900695 w 11018520"/>
              <a:gd name="connsiteY32" fmla="*/ 18288 h 18288"/>
              <a:gd name="connsiteX33" fmla="*/ 991667 w 11018520"/>
              <a:gd name="connsiteY33" fmla="*/ 18288 h 18288"/>
              <a:gd name="connsiteX34" fmla="*/ 0 w 11018520"/>
              <a:gd name="connsiteY34" fmla="*/ 18288 h 18288"/>
              <a:gd name="connsiteX35" fmla="*/ 0 w 11018520"/>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1018520" h="18288" fill="none" extrusionOk="0">
                <a:moveTo>
                  <a:pt x="0" y="0"/>
                </a:moveTo>
                <a:cubicBezTo>
                  <a:pt x="176840" y="19448"/>
                  <a:pt x="369510" y="1686"/>
                  <a:pt x="468287" y="0"/>
                </a:cubicBezTo>
                <a:cubicBezTo>
                  <a:pt x="567064" y="-1686"/>
                  <a:pt x="844925" y="28710"/>
                  <a:pt x="1156945" y="0"/>
                </a:cubicBezTo>
                <a:cubicBezTo>
                  <a:pt x="1468965" y="-28710"/>
                  <a:pt x="1755775" y="35306"/>
                  <a:pt x="1955787" y="0"/>
                </a:cubicBezTo>
                <a:cubicBezTo>
                  <a:pt x="2155799" y="-35306"/>
                  <a:pt x="2224532" y="-16632"/>
                  <a:pt x="2313889" y="0"/>
                </a:cubicBezTo>
                <a:cubicBezTo>
                  <a:pt x="2403246" y="16632"/>
                  <a:pt x="2494050" y="6083"/>
                  <a:pt x="2671991" y="0"/>
                </a:cubicBezTo>
                <a:cubicBezTo>
                  <a:pt x="2849932" y="-6083"/>
                  <a:pt x="3354152" y="34614"/>
                  <a:pt x="3581019" y="0"/>
                </a:cubicBezTo>
                <a:cubicBezTo>
                  <a:pt x="3807886" y="-34614"/>
                  <a:pt x="4022451" y="14254"/>
                  <a:pt x="4269677" y="0"/>
                </a:cubicBezTo>
                <a:cubicBezTo>
                  <a:pt x="4516903" y="-14254"/>
                  <a:pt x="4514495" y="-13291"/>
                  <a:pt x="4627778" y="0"/>
                </a:cubicBezTo>
                <a:cubicBezTo>
                  <a:pt x="4741061" y="13291"/>
                  <a:pt x="5120758" y="-22660"/>
                  <a:pt x="5316436" y="0"/>
                </a:cubicBezTo>
                <a:cubicBezTo>
                  <a:pt x="5512114" y="22660"/>
                  <a:pt x="5812155" y="-9513"/>
                  <a:pt x="6225464" y="0"/>
                </a:cubicBezTo>
                <a:cubicBezTo>
                  <a:pt x="6638773" y="9513"/>
                  <a:pt x="6545417" y="2479"/>
                  <a:pt x="6803936" y="0"/>
                </a:cubicBezTo>
                <a:cubicBezTo>
                  <a:pt x="7062455" y="-2479"/>
                  <a:pt x="7245098" y="-20209"/>
                  <a:pt x="7382408" y="0"/>
                </a:cubicBezTo>
                <a:cubicBezTo>
                  <a:pt x="7519718" y="20209"/>
                  <a:pt x="7801947" y="19736"/>
                  <a:pt x="8071066" y="0"/>
                </a:cubicBezTo>
                <a:cubicBezTo>
                  <a:pt x="8340185" y="-19736"/>
                  <a:pt x="8495312" y="-6666"/>
                  <a:pt x="8869909" y="0"/>
                </a:cubicBezTo>
                <a:cubicBezTo>
                  <a:pt x="9244506" y="6666"/>
                  <a:pt x="9501461" y="-13745"/>
                  <a:pt x="9668751" y="0"/>
                </a:cubicBezTo>
                <a:cubicBezTo>
                  <a:pt x="9836041" y="13745"/>
                  <a:pt x="10607605" y="14143"/>
                  <a:pt x="11018520" y="0"/>
                </a:cubicBezTo>
                <a:cubicBezTo>
                  <a:pt x="11019166" y="4451"/>
                  <a:pt x="11019010" y="9226"/>
                  <a:pt x="11018520" y="18288"/>
                </a:cubicBezTo>
                <a:cubicBezTo>
                  <a:pt x="10834966" y="15274"/>
                  <a:pt x="10754561" y="35250"/>
                  <a:pt x="10550233" y="18288"/>
                </a:cubicBezTo>
                <a:cubicBezTo>
                  <a:pt x="10345905" y="1326"/>
                  <a:pt x="9906342" y="45884"/>
                  <a:pt x="9641205" y="18288"/>
                </a:cubicBezTo>
                <a:cubicBezTo>
                  <a:pt x="9376068" y="-9308"/>
                  <a:pt x="9177188" y="43988"/>
                  <a:pt x="8952548" y="18288"/>
                </a:cubicBezTo>
                <a:cubicBezTo>
                  <a:pt x="8727908" y="-7412"/>
                  <a:pt x="8707007" y="3271"/>
                  <a:pt x="8594446" y="18288"/>
                </a:cubicBezTo>
                <a:cubicBezTo>
                  <a:pt x="8481885" y="33305"/>
                  <a:pt x="8175004" y="35109"/>
                  <a:pt x="7905788" y="18288"/>
                </a:cubicBezTo>
                <a:cubicBezTo>
                  <a:pt x="7636572" y="1467"/>
                  <a:pt x="7535638" y="7399"/>
                  <a:pt x="7327316" y="18288"/>
                </a:cubicBezTo>
                <a:cubicBezTo>
                  <a:pt x="7118994" y="29177"/>
                  <a:pt x="6978247" y="47205"/>
                  <a:pt x="6748844" y="18288"/>
                </a:cubicBezTo>
                <a:cubicBezTo>
                  <a:pt x="6519441" y="-10629"/>
                  <a:pt x="6459241" y="43308"/>
                  <a:pt x="6170371" y="18288"/>
                </a:cubicBezTo>
                <a:cubicBezTo>
                  <a:pt x="5881501" y="-6732"/>
                  <a:pt x="5736201" y="35971"/>
                  <a:pt x="5591899" y="18288"/>
                </a:cubicBezTo>
                <a:cubicBezTo>
                  <a:pt x="5447597" y="605"/>
                  <a:pt x="4990303" y="20409"/>
                  <a:pt x="4793056" y="18288"/>
                </a:cubicBezTo>
                <a:cubicBezTo>
                  <a:pt x="4595809" y="16167"/>
                  <a:pt x="4271723" y="2909"/>
                  <a:pt x="4104399" y="18288"/>
                </a:cubicBezTo>
                <a:cubicBezTo>
                  <a:pt x="3937075" y="33667"/>
                  <a:pt x="3923235" y="10730"/>
                  <a:pt x="3746297" y="18288"/>
                </a:cubicBezTo>
                <a:cubicBezTo>
                  <a:pt x="3569359" y="25846"/>
                  <a:pt x="3351081" y="24702"/>
                  <a:pt x="3167825" y="18288"/>
                </a:cubicBezTo>
                <a:cubicBezTo>
                  <a:pt x="2984569" y="11874"/>
                  <a:pt x="2708033" y="13293"/>
                  <a:pt x="2368982" y="18288"/>
                </a:cubicBezTo>
                <a:cubicBezTo>
                  <a:pt x="2029931" y="23283"/>
                  <a:pt x="2009060" y="37671"/>
                  <a:pt x="1900695" y="18288"/>
                </a:cubicBezTo>
                <a:cubicBezTo>
                  <a:pt x="1792330" y="-1095"/>
                  <a:pt x="1183178" y="9337"/>
                  <a:pt x="991667" y="18288"/>
                </a:cubicBezTo>
                <a:cubicBezTo>
                  <a:pt x="800156" y="27239"/>
                  <a:pt x="375690" y="34110"/>
                  <a:pt x="0" y="18288"/>
                </a:cubicBezTo>
                <a:cubicBezTo>
                  <a:pt x="-213" y="9468"/>
                  <a:pt x="187" y="4459"/>
                  <a:pt x="0" y="0"/>
                </a:cubicBezTo>
                <a:close/>
              </a:path>
              <a:path w="11018520" h="18288" stroke="0" extrusionOk="0">
                <a:moveTo>
                  <a:pt x="0" y="0"/>
                </a:moveTo>
                <a:cubicBezTo>
                  <a:pt x="266588" y="-23405"/>
                  <a:pt x="350503" y="-27031"/>
                  <a:pt x="578472" y="0"/>
                </a:cubicBezTo>
                <a:cubicBezTo>
                  <a:pt x="806441" y="27031"/>
                  <a:pt x="803976" y="13604"/>
                  <a:pt x="936574" y="0"/>
                </a:cubicBezTo>
                <a:cubicBezTo>
                  <a:pt x="1069172" y="-13604"/>
                  <a:pt x="1661335" y="-31902"/>
                  <a:pt x="1845602" y="0"/>
                </a:cubicBezTo>
                <a:cubicBezTo>
                  <a:pt x="2029869" y="31902"/>
                  <a:pt x="2273452" y="17005"/>
                  <a:pt x="2424074" y="0"/>
                </a:cubicBezTo>
                <a:cubicBezTo>
                  <a:pt x="2574696" y="-17005"/>
                  <a:pt x="2790864" y="-28133"/>
                  <a:pt x="3002547" y="0"/>
                </a:cubicBezTo>
                <a:cubicBezTo>
                  <a:pt x="3214230" y="28133"/>
                  <a:pt x="3605033" y="-14934"/>
                  <a:pt x="3911575" y="0"/>
                </a:cubicBezTo>
                <a:cubicBezTo>
                  <a:pt x="4218117" y="14934"/>
                  <a:pt x="4198004" y="3604"/>
                  <a:pt x="4379862" y="0"/>
                </a:cubicBezTo>
                <a:cubicBezTo>
                  <a:pt x="4561720" y="-3604"/>
                  <a:pt x="4941151" y="-37368"/>
                  <a:pt x="5288890" y="0"/>
                </a:cubicBezTo>
                <a:cubicBezTo>
                  <a:pt x="5636629" y="37368"/>
                  <a:pt x="6011513" y="-33898"/>
                  <a:pt x="6197918" y="0"/>
                </a:cubicBezTo>
                <a:cubicBezTo>
                  <a:pt x="6384323" y="33898"/>
                  <a:pt x="6555799" y="11241"/>
                  <a:pt x="6886575" y="0"/>
                </a:cubicBezTo>
                <a:cubicBezTo>
                  <a:pt x="7217351" y="-11241"/>
                  <a:pt x="7604472" y="-44614"/>
                  <a:pt x="7795603" y="0"/>
                </a:cubicBezTo>
                <a:cubicBezTo>
                  <a:pt x="7986734" y="44614"/>
                  <a:pt x="8098870" y="-11086"/>
                  <a:pt x="8374075" y="0"/>
                </a:cubicBezTo>
                <a:cubicBezTo>
                  <a:pt x="8649280" y="11086"/>
                  <a:pt x="8701749" y="-25020"/>
                  <a:pt x="8952548" y="0"/>
                </a:cubicBezTo>
                <a:cubicBezTo>
                  <a:pt x="9203347" y="25020"/>
                  <a:pt x="9519297" y="4274"/>
                  <a:pt x="9751390" y="0"/>
                </a:cubicBezTo>
                <a:cubicBezTo>
                  <a:pt x="9983483" y="-4274"/>
                  <a:pt x="10169881" y="16480"/>
                  <a:pt x="10329863" y="0"/>
                </a:cubicBezTo>
                <a:cubicBezTo>
                  <a:pt x="10489845" y="-16480"/>
                  <a:pt x="10750941" y="-9727"/>
                  <a:pt x="11018520" y="0"/>
                </a:cubicBezTo>
                <a:cubicBezTo>
                  <a:pt x="11018113" y="8690"/>
                  <a:pt x="11018366" y="14141"/>
                  <a:pt x="11018520" y="18288"/>
                </a:cubicBezTo>
                <a:cubicBezTo>
                  <a:pt x="10841176" y="-3597"/>
                  <a:pt x="10399304" y="41504"/>
                  <a:pt x="10219677" y="18288"/>
                </a:cubicBezTo>
                <a:cubicBezTo>
                  <a:pt x="10040050" y="-4928"/>
                  <a:pt x="10030762" y="16144"/>
                  <a:pt x="9861575" y="18288"/>
                </a:cubicBezTo>
                <a:cubicBezTo>
                  <a:pt x="9692388" y="20432"/>
                  <a:pt x="9529439" y="40380"/>
                  <a:pt x="9393288" y="18288"/>
                </a:cubicBezTo>
                <a:cubicBezTo>
                  <a:pt x="9257137" y="-3804"/>
                  <a:pt x="8825003" y="25592"/>
                  <a:pt x="8484260" y="18288"/>
                </a:cubicBezTo>
                <a:cubicBezTo>
                  <a:pt x="8143517" y="10984"/>
                  <a:pt x="8082894" y="45968"/>
                  <a:pt x="7795603" y="18288"/>
                </a:cubicBezTo>
                <a:cubicBezTo>
                  <a:pt x="7508312" y="-9392"/>
                  <a:pt x="7466074" y="19486"/>
                  <a:pt x="7327316" y="18288"/>
                </a:cubicBezTo>
                <a:cubicBezTo>
                  <a:pt x="7188558" y="17090"/>
                  <a:pt x="6869645" y="4657"/>
                  <a:pt x="6638658" y="18288"/>
                </a:cubicBezTo>
                <a:cubicBezTo>
                  <a:pt x="6407671" y="31919"/>
                  <a:pt x="6359238" y="35967"/>
                  <a:pt x="6280556" y="18288"/>
                </a:cubicBezTo>
                <a:cubicBezTo>
                  <a:pt x="6201874" y="609"/>
                  <a:pt x="6041216" y="22404"/>
                  <a:pt x="5922455" y="18288"/>
                </a:cubicBezTo>
                <a:cubicBezTo>
                  <a:pt x="5803694" y="14172"/>
                  <a:pt x="5555521" y="48848"/>
                  <a:pt x="5233797" y="18288"/>
                </a:cubicBezTo>
                <a:cubicBezTo>
                  <a:pt x="4912073" y="-12272"/>
                  <a:pt x="4986440" y="-2740"/>
                  <a:pt x="4765510" y="18288"/>
                </a:cubicBezTo>
                <a:cubicBezTo>
                  <a:pt x="4544580" y="39316"/>
                  <a:pt x="4177715" y="18248"/>
                  <a:pt x="3966667" y="18288"/>
                </a:cubicBezTo>
                <a:cubicBezTo>
                  <a:pt x="3755619" y="18328"/>
                  <a:pt x="3664519" y="22387"/>
                  <a:pt x="3498380" y="18288"/>
                </a:cubicBezTo>
                <a:cubicBezTo>
                  <a:pt x="3332241" y="14189"/>
                  <a:pt x="3065858" y="-7524"/>
                  <a:pt x="2699537" y="18288"/>
                </a:cubicBezTo>
                <a:cubicBezTo>
                  <a:pt x="2333216" y="44100"/>
                  <a:pt x="2505666" y="4650"/>
                  <a:pt x="2341436" y="18288"/>
                </a:cubicBezTo>
                <a:cubicBezTo>
                  <a:pt x="2177206" y="31926"/>
                  <a:pt x="1790164" y="19880"/>
                  <a:pt x="1542593" y="18288"/>
                </a:cubicBezTo>
                <a:cubicBezTo>
                  <a:pt x="1295022" y="16696"/>
                  <a:pt x="1218012" y="39325"/>
                  <a:pt x="1074306" y="18288"/>
                </a:cubicBezTo>
                <a:cubicBezTo>
                  <a:pt x="930600" y="-2749"/>
                  <a:pt x="797266" y="24589"/>
                  <a:pt x="716204" y="18288"/>
                </a:cubicBezTo>
                <a:cubicBezTo>
                  <a:pt x="635142" y="11987"/>
                  <a:pt x="344503" y="41396"/>
                  <a:pt x="0" y="18288"/>
                </a:cubicBezTo>
                <a:cubicBezTo>
                  <a:pt x="-53" y="11301"/>
                  <a:pt x="-649" y="7756"/>
                  <a:pt x="0" y="0"/>
                </a:cubicBezTo>
                <a:close/>
              </a:path>
            </a:pathLst>
          </a:custGeom>
          <a:solidFill>
            <a:srgbClr val="C19A78"/>
          </a:solidFill>
          <a:ln w="38100" cap="rnd">
            <a:solidFill>
              <a:srgbClr val="C19A7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6CEC9E3-7A74-238F-D439-1F774A54824D}"/>
              </a:ext>
            </a:extLst>
          </p:cNvPr>
          <p:cNvSpPr>
            <a:spLocks noGrp="1"/>
          </p:cNvSpPr>
          <p:nvPr>
            <p:ph idx="1"/>
          </p:nvPr>
        </p:nvSpPr>
        <p:spPr>
          <a:xfrm>
            <a:off x="572493" y="2071316"/>
            <a:ext cx="6713552" cy="4119172"/>
          </a:xfrm>
        </p:spPr>
        <p:txBody>
          <a:bodyPr anchor="t">
            <a:normAutofit/>
          </a:bodyPr>
          <a:lstStyle/>
          <a:p>
            <a:r>
              <a:rPr lang="en-US" dirty="0"/>
              <a:t>1792, A Vindication of Women’s Rights got Published </a:t>
            </a:r>
          </a:p>
          <a:p>
            <a:r>
              <a:rPr lang="en-US" dirty="0"/>
              <a:t>1796 – 1797 – Austen wrote ‘First Impressions’, a first version of </a:t>
            </a:r>
            <a:r>
              <a:rPr lang="en-US" i="1" dirty="0"/>
              <a:t>Pride and Prejudice </a:t>
            </a:r>
            <a:endParaRPr lang="en-US" dirty="0"/>
          </a:p>
          <a:p>
            <a:r>
              <a:rPr lang="en-US" dirty="0"/>
              <a:t>1802 Austen accepted a proposal of marriage from Harris Bigg Wither, but changed her mind the following day </a:t>
            </a:r>
          </a:p>
        </p:txBody>
      </p:sp>
      <p:pic>
        <p:nvPicPr>
          <p:cNvPr id="3074" name="Picture 2" descr="Mansfield Park - Broadview Press">
            <a:extLst>
              <a:ext uri="{FF2B5EF4-FFF2-40B4-BE49-F238E27FC236}">
                <a16:creationId xmlns:a16="http://schemas.microsoft.com/office/drawing/2014/main" id="{57104CD5-5650-B9BF-C540-02F2C713818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798" b="3"/>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0223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92435-7C36-CA3D-A1DF-8EED2400C15E}"/>
              </a:ext>
            </a:extLst>
          </p:cNvPr>
          <p:cNvSpPr>
            <a:spLocks noGrp="1"/>
          </p:cNvSpPr>
          <p:nvPr>
            <p:ph type="title"/>
          </p:nvPr>
        </p:nvSpPr>
        <p:spPr/>
        <p:txBody>
          <a:bodyPr/>
          <a:lstStyle/>
          <a:p>
            <a:r>
              <a:rPr lang="en-US" dirty="0">
                <a:solidFill>
                  <a:schemeClr val="accent1">
                    <a:lumMod val="75000"/>
                  </a:schemeClr>
                </a:solidFill>
              </a:rPr>
              <a:t>Themes within Quotations</a:t>
            </a:r>
          </a:p>
        </p:txBody>
      </p:sp>
      <p:graphicFrame>
        <p:nvGraphicFramePr>
          <p:cNvPr id="5" name="Content Placeholder 2">
            <a:extLst>
              <a:ext uri="{FF2B5EF4-FFF2-40B4-BE49-F238E27FC236}">
                <a16:creationId xmlns:a16="http://schemas.microsoft.com/office/drawing/2014/main" id="{8104F688-C1C1-5ACC-4207-F31559073CCB}"/>
              </a:ext>
            </a:extLst>
          </p:cNvPr>
          <p:cNvGraphicFramePr>
            <a:graphicFrameLocks noGrp="1"/>
          </p:cNvGraphicFramePr>
          <p:nvPr>
            <p:ph idx="1"/>
          </p:nvPr>
        </p:nvGraphicFramePr>
        <p:xfrm>
          <a:off x="838200" y="1929384"/>
          <a:ext cx="10515600" cy="4251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91116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4" name="Rectangle 8">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CDDEE5-3B82-E61F-3D46-2716B7A113C6}"/>
              </a:ext>
            </a:extLst>
          </p:cNvPr>
          <p:cNvSpPr>
            <a:spLocks noGrp="1"/>
          </p:cNvSpPr>
          <p:nvPr>
            <p:ph type="title"/>
          </p:nvPr>
        </p:nvSpPr>
        <p:spPr>
          <a:xfrm>
            <a:off x="838200" y="1122362"/>
            <a:ext cx="6281928" cy="4135437"/>
          </a:xfrm>
        </p:spPr>
        <p:txBody>
          <a:bodyPr vert="horz" lIns="91440" tIns="45720" rIns="91440" bIns="45720" rtlCol="0" anchor="b">
            <a:normAutofit/>
          </a:bodyPr>
          <a:lstStyle/>
          <a:p>
            <a:pPr>
              <a:lnSpc>
                <a:spcPct val="90000"/>
              </a:lnSpc>
            </a:pPr>
            <a:r>
              <a:rPr lang="en-US" sz="5500" dirty="0"/>
              <a:t>Why are there so many characters within</a:t>
            </a:r>
            <a:r>
              <a:rPr lang="en-US" sz="5500" i="1" dirty="0"/>
              <a:t> Pride &amp; Prejudice</a:t>
            </a:r>
            <a:r>
              <a:rPr lang="en-US" sz="5500" dirty="0"/>
              <a:t>?</a:t>
            </a:r>
            <a:endParaRPr lang="en-US" sz="5500" i="1" dirty="0"/>
          </a:p>
        </p:txBody>
      </p:sp>
      <p:sp>
        <p:nvSpPr>
          <p:cNvPr id="25" name="Rectangle 10">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rgbClr val="C19A78"/>
          </a:solidFill>
          <a:ln w="57150">
            <a:solidFill>
              <a:srgbClr val="C19A78"/>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27432"/>
          </a:xfrm>
          <a:custGeom>
            <a:avLst/>
            <a:gdLst>
              <a:gd name="connsiteX0" fmla="*/ 0 w 6281928"/>
              <a:gd name="connsiteY0" fmla="*/ 0 h 27432"/>
              <a:gd name="connsiteX1" fmla="*/ 572353 w 6281928"/>
              <a:gd name="connsiteY1" fmla="*/ 0 h 27432"/>
              <a:gd name="connsiteX2" fmla="*/ 1207526 w 6281928"/>
              <a:gd name="connsiteY2" fmla="*/ 0 h 27432"/>
              <a:gd name="connsiteX3" fmla="*/ 1779880 w 6281928"/>
              <a:gd name="connsiteY3" fmla="*/ 0 h 27432"/>
              <a:gd name="connsiteX4" fmla="*/ 2540691 w 6281928"/>
              <a:gd name="connsiteY4" fmla="*/ 0 h 27432"/>
              <a:gd name="connsiteX5" fmla="*/ 3238683 w 6281928"/>
              <a:gd name="connsiteY5" fmla="*/ 0 h 27432"/>
              <a:gd name="connsiteX6" fmla="*/ 3936675 w 6281928"/>
              <a:gd name="connsiteY6" fmla="*/ 0 h 27432"/>
              <a:gd name="connsiteX7" fmla="*/ 4760305 w 6281928"/>
              <a:gd name="connsiteY7" fmla="*/ 0 h 27432"/>
              <a:gd name="connsiteX8" fmla="*/ 5521117 w 6281928"/>
              <a:gd name="connsiteY8" fmla="*/ 0 h 27432"/>
              <a:gd name="connsiteX9" fmla="*/ 6281928 w 6281928"/>
              <a:gd name="connsiteY9" fmla="*/ 0 h 27432"/>
              <a:gd name="connsiteX10" fmla="*/ 6281928 w 6281928"/>
              <a:gd name="connsiteY10" fmla="*/ 27432 h 27432"/>
              <a:gd name="connsiteX11" fmla="*/ 5772394 w 6281928"/>
              <a:gd name="connsiteY11" fmla="*/ 27432 h 27432"/>
              <a:gd name="connsiteX12" fmla="*/ 5200040 w 6281928"/>
              <a:gd name="connsiteY12" fmla="*/ 27432 h 27432"/>
              <a:gd name="connsiteX13" fmla="*/ 4439229 w 6281928"/>
              <a:gd name="connsiteY13" fmla="*/ 27432 h 27432"/>
              <a:gd name="connsiteX14" fmla="*/ 3615599 w 6281928"/>
              <a:gd name="connsiteY14" fmla="*/ 27432 h 27432"/>
              <a:gd name="connsiteX15" fmla="*/ 2980426 w 6281928"/>
              <a:gd name="connsiteY15" fmla="*/ 27432 h 27432"/>
              <a:gd name="connsiteX16" fmla="*/ 2156795 w 6281928"/>
              <a:gd name="connsiteY16" fmla="*/ 27432 h 27432"/>
              <a:gd name="connsiteX17" fmla="*/ 1584442 w 6281928"/>
              <a:gd name="connsiteY17" fmla="*/ 27432 h 27432"/>
              <a:gd name="connsiteX18" fmla="*/ 1074908 w 6281928"/>
              <a:gd name="connsiteY18" fmla="*/ 27432 h 27432"/>
              <a:gd name="connsiteX19" fmla="*/ 0 w 6281928"/>
              <a:gd name="connsiteY19" fmla="*/ 27432 h 27432"/>
              <a:gd name="connsiteX20" fmla="*/ 0 w 6281928"/>
              <a:gd name="connsiteY20"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27432"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764" y="13055"/>
                  <a:pt x="6281755" y="18641"/>
                  <a:pt x="6281928" y="27432"/>
                </a:cubicBezTo>
                <a:cubicBezTo>
                  <a:pt x="6078981" y="17572"/>
                  <a:pt x="5961061" y="11434"/>
                  <a:pt x="5772394" y="27432"/>
                </a:cubicBezTo>
                <a:cubicBezTo>
                  <a:pt x="5583727" y="43430"/>
                  <a:pt x="5329968" y="33352"/>
                  <a:pt x="5200040" y="27432"/>
                </a:cubicBezTo>
                <a:cubicBezTo>
                  <a:pt x="5070112" y="21512"/>
                  <a:pt x="4793288" y="30214"/>
                  <a:pt x="4439229" y="27432"/>
                </a:cubicBezTo>
                <a:cubicBezTo>
                  <a:pt x="4085170" y="24650"/>
                  <a:pt x="3813765" y="-7322"/>
                  <a:pt x="3615599" y="27432"/>
                </a:cubicBezTo>
                <a:cubicBezTo>
                  <a:pt x="3417433" y="62186"/>
                  <a:pt x="3133643" y="29871"/>
                  <a:pt x="2980426" y="27432"/>
                </a:cubicBezTo>
                <a:cubicBezTo>
                  <a:pt x="2827209" y="24993"/>
                  <a:pt x="2380685" y="60994"/>
                  <a:pt x="2156795" y="27432"/>
                </a:cubicBezTo>
                <a:cubicBezTo>
                  <a:pt x="1932905" y="-6130"/>
                  <a:pt x="1716744" y="7746"/>
                  <a:pt x="1584442" y="27432"/>
                </a:cubicBezTo>
                <a:cubicBezTo>
                  <a:pt x="1452140" y="47118"/>
                  <a:pt x="1280887" y="21894"/>
                  <a:pt x="1074908" y="27432"/>
                </a:cubicBezTo>
                <a:cubicBezTo>
                  <a:pt x="868929" y="32970"/>
                  <a:pt x="318124" y="-8734"/>
                  <a:pt x="0" y="27432"/>
                </a:cubicBezTo>
                <a:cubicBezTo>
                  <a:pt x="988" y="17221"/>
                  <a:pt x="-970" y="7538"/>
                  <a:pt x="0" y="0"/>
                </a:cubicBezTo>
                <a:close/>
              </a:path>
              <a:path w="6281928" h="27432"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725" y="11634"/>
                  <a:pt x="6283131" y="16994"/>
                  <a:pt x="6281928" y="27432"/>
                </a:cubicBezTo>
                <a:cubicBezTo>
                  <a:pt x="6036108" y="24483"/>
                  <a:pt x="5743611" y="19559"/>
                  <a:pt x="5583936" y="27432"/>
                </a:cubicBezTo>
                <a:cubicBezTo>
                  <a:pt x="5424261" y="35305"/>
                  <a:pt x="5250533" y="8965"/>
                  <a:pt x="4948763" y="27432"/>
                </a:cubicBezTo>
                <a:cubicBezTo>
                  <a:pt x="4646993" y="45899"/>
                  <a:pt x="4354673" y="16709"/>
                  <a:pt x="4125133" y="27432"/>
                </a:cubicBezTo>
                <a:cubicBezTo>
                  <a:pt x="3895593" y="38156"/>
                  <a:pt x="3570246" y="38353"/>
                  <a:pt x="3301502" y="27432"/>
                </a:cubicBezTo>
                <a:cubicBezTo>
                  <a:pt x="3032758" y="16511"/>
                  <a:pt x="2955340" y="21049"/>
                  <a:pt x="2729149" y="27432"/>
                </a:cubicBezTo>
                <a:cubicBezTo>
                  <a:pt x="2502958" y="33815"/>
                  <a:pt x="2269423" y="12286"/>
                  <a:pt x="2031157" y="27432"/>
                </a:cubicBezTo>
                <a:cubicBezTo>
                  <a:pt x="1792891" y="42578"/>
                  <a:pt x="1484731" y="31266"/>
                  <a:pt x="1207526" y="27432"/>
                </a:cubicBezTo>
                <a:cubicBezTo>
                  <a:pt x="930321" y="23598"/>
                  <a:pt x="560231" y="-24258"/>
                  <a:pt x="0" y="27432"/>
                </a:cubicBezTo>
                <a:cubicBezTo>
                  <a:pt x="894" y="14250"/>
                  <a:pt x="667" y="11053"/>
                  <a:pt x="0" y="0"/>
                </a:cubicBezTo>
                <a:close/>
              </a:path>
            </a:pathLst>
          </a:custGeom>
          <a:solidFill>
            <a:srgbClr val="C19A78"/>
          </a:solidFill>
          <a:ln w="41275" cap="rnd">
            <a:solidFill>
              <a:srgbClr val="C19A7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89546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9" name="Rectangle 205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C1002F-44DF-4E3D-A516-1C4448A94B7F}"/>
              </a:ext>
            </a:extLst>
          </p:cNvPr>
          <p:cNvSpPr>
            <a:spLocks noGrp="1"/>
          </p:cNvSpPr>
          <p:nvPr>
            <p:ph type="title"/>
          </p:nvPr>
        </p:nvSpPr>
        <p:spPr>
          <a:xfrm>
            <a:off x="4654296" y="329184"/>
            <a:ext cx="6894576" cy="1783080"/>
          </a:xfrm>
        </p:spPr>
        <p:txBody>
          <a:bodyPr anchor="b">
            <a:normAutofit/>
          </a:bodyPr>
          <a:lstStyle/>
          <a:p>
            <a:pPr>
              <a:lnSpc>
                <a:spcPct val="90000"/>
              </a:lnSpc>
            </a:pPr>
            <a:r>
              <a:rPr lang="en-US" sz="5000"/>
              <a:t>The Concept of Narrative Asymmetry </a:t>
            </a:r>
          </a:p>
        </p:txBody>
      </p:sp>
      <p:pic>
        <p:nvPicPr>
          <p:cNvPr id="2050" name="Picture 2" descr="The One vs. the Many | Princeton University Press">
            <a:extLst>
              <a:ext uri="{FF2B5EF4-FFF2-40B4-BE49-F238E27FC236}">
                <a16:creationId xmlns:a16="http://schemas.microsoft.com/office/drawing/2014/main" id="{9AC76100-50B6-43B7-8613-FA23A25E18A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543" r="2584"/>
          <a:stretch/>
        </p:blipFill>
        <p:spPr bwMode="auto">
          <a:xfrm>
            <a:off x="20" y="1"/>
            <a:ext cx="4052522" cy="6858000"/>
          </a:xfrm>
          <a:custGeom>
            <a:avLst/>
            <a:gdLst/>
            <a:ahLst/>
            <a:cxnLst/>
            <a:rect l="l" t="t" r="r" b="b"/>
            <a:pathLst>
              <a:path w="4052542" h="6858000">
                <a:moveTo>
                  <a:pt x="0" y="0"/>
                </a:moveTo>
                <a:lnTo>
                  <a:pt x="4020923" y="0"/>
                </a:lnTo>
                <a:lnTo>
                  <a:pt x="4022656" y="14697"/>
                </a:lnTo>
                <a:cubicBezTo>
                  <a:pt x="4037606" y="98462"/>
                  <a:pt x="4035072" y="183369"/>
                  <a:pt x="4039126" y="267642"/>
                </a:cubicBezTo>
                <a:cubicBezTo>
                  <a:pt x="4043941" y="370699"/>
                  <a:pt x="4037860" y="474136"/>
                  <a:pt x="4035579" y="577446"/>
                </a:cubicBezTo>
                <a:cubicBezTo>
                  <a:pt x="4033805" y="665399"/>
                  <a:pt x="4025063" y="753226"/>
                  <a:pt x="4027724" y="841306"/>
                </a:cubicBezTo>
                <a:cubicBezTo>
                  <a:pt x="4027914" y="844352"/>
                  <a:pt x="4027914" y="847398"/>
                  <a:pt x="4027724" y="850444"/>
                </a:cubicBezTo>
                <a:cubicBezTo>
                  <a:pt x="4019615" y="947281"/>
                  <a:pt x="4019615" y="1044626"/>
                  <a:pt x="4027724" y="1141464"/>
                </a:cubicBezTo>
                <a:cubicBezTo>
                  <a:pt x="4030296" y="1181772"/>
                  <a:pt x="4029574" y="1222221"/>
                  <a:pt x="4025570" y="1262415"/>
                </a:cubicBezTo>
                <a:cubicBezTo>
                  <a:pt x="4021769" y="1313563"/>
                  <a:pt x="4009606" y="1365472"/>
                  <a:pt x="4018348" y="1416238"/>
                </a:cubicBezTo>
                <a:cubicBezTo>
                  <a:pt x="4024037" y="1458058"/>
                  <a:pt x="4027166" y="1500194"/>
                  <a:pt x="4027724" y="1542394"/>
                </a:cubicBezTo>
                <a:cubicBezTo>
                  <a:pt x="4032158" y="1636820"/>
                  <a:pt x="4027977" y="1731753"/>
                  <a:pt x="4026330" y="1826433"/>
                </a:cubicBezTo>
                <a:cubicBezTo>
                  <a:pt x="4024556" y="1936724"/>
                  <a:pt x="4027344" y="2047015"/>
                  <a:pt x="4018475" y="2157432"/>
                </a:cubicBezTo>
                <a:cubicBezTo>
                  <a:pt x="4013597" y="2246629"/>
                  <a:pt x="4013597" y="2336029"/>
                  <a:pt x="4018475" y="2425226"/>
                </a:cubicBezTo>
                <a:cubicBezTo>
                  <a:pt x="4020882" y="2506961"/>
                  <a:pt x="4033172" y="2587934"/>
                  <a:pt x="4031145" y="2670557"/>
                </a:cubicBezTo>
                <a:cubicBezTo>
                  <a:pt x="4028737" y="2766886"/>
                  <a:pt x="4017335" y="2862962"/>
                  <a:pt x="4020882" y="2959546"/>
                </a:cubicBezTo>
                <a:cubicBezTo>
                  <a:pt x="4022529" y="3005617"/>
                  <a:pt x="4022656" y="3051688"/>
                  <a:pt x="4023543" y="3097758"/>
                </a:cubicBezTo>
                <a:cubicBezTo>
                  <a:pt x="4024683" y="3153221"/>
                  <a:pt x="4034692" y="3208556"/>
                  <a:pt x="4029117" y="3263892"/>
                </a:cubicBezTo>
                <a:cubicBezTo>
                  <a:pt x="4019869" y="3356161"/>
                  <a:pt x="3995923" y="3446906"/>
                  <a:pt x="4010873" y="3541459"/>
                </a:cubicBezTo>
                <a:cubicBezTo>
                  <a:pt x="4019108" y="3593495"/>
                  <a:pt x="4028357" y="3645658"/>
                  <a:pt x="4033172" y="3698201"/>
                </a:cubicBezTo>
                <a:cubicBezTo>
                  <a:pt x="4037353" y="3745160"/>
                  <a:pt x="4047868" y="3792881"/>
                  <a:pt x="4039886" y="3839586"/>
                </a:cubicBezTo>
                <a:cubicBezTo>
                  <a:pt x="4033045" y="3879565"/>
                  <a:pt x="4036592" y="3919544"/>
                  <a:pt x="4031271" y="3959523"/>
                </a:cubicBezTo>
                <a:cubicBezTo>
                  <a:pt x="4024303" y="4011939"/>
                  <a:pt x="4020629" y="4065244"/>
                  <a:pt x="4015308" y="4118042"/>
                </a:cubicBezTo>
                <a:cubicBezTo>
                  <a:pt x="4010620" y="4165889"/>
                  <a:pt x="4006946" y="4213610"/>
                  <a:pt x="4019615" y="4258539"/>
                </a:cubicBezTo>
                <a:cubicBezTo>
                  <a:pt x="4050656" y="4371622"/>
                  <a:pt x="4033679" y="4484070"/>
                  <a:pt x="4022023" y="4596391"/>
                </a:cubicBezTo>
                <a:cubicBezTo>
                  <a:pt x="4016321" y="4650965"/>
                  <a:pt x="4007959" y="4708712"/>
                  <a:pt x="4020629" y="4758718"/>
                </a:cubicBezTo>
                <a:cubicBezTo>
                  <a:pt x="4043941" y="4847432"/>
                  <a:pt x="4025697" y="4931705"/>
                  <a:pt x="4015561" y="5016866"/>
                </a:cubicBezTo>
                <a:cubicBezTo>
                  <a:pt x="4003335" y="5100174"/>
                  <a:pt x="4005096" y="5184929"/>
                  <a:pt x="4020756" y="5267654"/>
                </a:cubicBezTo>
                <a:cubicBezTo>
                  <a:pt x="4033172" y="5326035"/>
                  <a:pt x="4033172" y="5385432"/>
                  <a:pt x="4034692" y="5444194"/>
                </a:cubicBezTo>
                <a:cubicBezTo>
                  <a:pt x="4035579" y="5481001"/>
                  <a:pt x="4022023" y="5518441"/>
                  <a:pt x="4013027" y="5555120"/>
                </a:cubicBezTo>
                <a:cubicBezTo>
                  <a:pt x="3996937" y="5621371"/>
                  <a:pt x="3991109" y="5688636"/>
                  <a:pt x="4013027" y="5753237"/>
                </a:cubicBezTo>
                <a:cubicBezTo>
                  <a:pt x="4043561" y="5842713"/>
                  <a:pt x="4061045" y="5932189"/>
                  <a:pt x="4048375" y="6026870"/>
                </a:cubicBezTo>
                <a:cubicBezTo>
                  <a:pt x="4041027" y="6085251"/>
                  <a:pt x="4039380" y="6144902"/>
                  <a:pt x="4028357" y="6202522"/>
                </a:cubicBezTo>
                <a:cubicBezTo>
                  <a:pt x="4010240" y="6298091"/>
                  <a:pt x="4016701" y="6393024"/>
                  <a:pt x="4031145" y="6487196"/>
                </a:cubicBezTo>
                <a:cubicBezTo>
                  <a:pt x="4041293" y="6565885"/>
                  <a:pt x="4042395" y="6645474"/>
                  <a:pt x="4034439" y="6724403"/>
                </a:cubicBezTo>
                <a:lnTo>
                  <a:pt x="4025206"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060"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19A78"/>
          </a:solidFill>
          <a:ln w="38100" cap="rnd">
            <a:solidFill>
              <a:srgbClr val="C19A7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AEE6D4E-0AFC-4EC4-B555-1C07BE8403D5}"/>
              </a:ext>
            </a:extLst>
          </p:cNvPr>
          <p:cNvSpPr>
            <a:spLocks noGrp="1"/>
          </p:cNvSpPr>
          <p:nvPr>
            <p:ph idx="1"/>
          </p:nvPr>
        </p:nvSpPr>
        <p:spPr>
          <a:xfrm>
            <a:off x="4654296" y="2706624"/>
            <a:ext cx="6894576" cy="3483864"/>
          </a:xfrm>
        </p:spPr>
        <p:txBody>
          <a:bodyPr>
            <a:normAutofit/>
          </a:bodyPr>
          <a:lstStyle/>
          <a:p>
            <a:pPr>
              <a:lnSpc>
                <a:spcPct val="100000"/>
              </a:lnSpc>
            </a:pPr>
            <a:r>
              <a:rPr lang="en-US" sz="2400"/>
              <a:t>To locate the asymmetry, we can ask a basic question: if </a:t>
            </a:r>
            <a:r>
              <a:rPr lang="en-US" sz="2400" i="1"/>
              <a:t>Pride &amp; Prejudice </a:t>
            </a:r>
            <a:r>
              <a:rPr lang="en-US" sz="2400"/>
              <a:t>focuses on Elizabeth Bennet because she is the most interesting and complicated character, as most critics would argue, how do we account for the lingering presence of the Bennet sisters? </a:t>
            </a:r>
          </a:p>
          <a:p>
            <a:pPr>
              <a:lnSpc>
                <a:spcPct val="100000"/>
              </a:lnSpc>
            </a:pPr>
            <a:r>
              <a:rPr lang="en-US" sz="2400"/>
              <a:t>Elizabeth’s sisters are a continual presence in the novel: they are a constitutive part of the symbolic structure itself, despite or, as I want to argue, because of their </a:t>
            </a:r>
            <a:r>
              <a:rPr lang="en-US" sz="2400" err="1"/>
              <a:t>Minorness</a:t>
            </a:r>
            <a:r>
              <a:rPr lang="en-US" sz="2400"/>
              <a:t>.</a:t>
            </a:r>
          </a:p>
          <a:p>
            <a:pPr>
              <a:lnSpc>
                <a:spcPct val="100000"/>
              </a:lnSpc>
            </a:pPr>
            <a:endParaRPr lang="en-US" sz="2400"/>
          </a:p>
          <a:p>
            <a:pPr marL="0" indent="0">
              <a:lnSpc>
                <a:spcPct val="100000"/>
              </a:lnSpc>
              <a:buNone/>
            </a:pPr>
            <a:r>
              <a:rPr lang="en-US" sz="2400"/>
              <a:t>- </a:t>
            </a:r>
            <a:r>
              <a:rPr lang="en-US" sz="2400" i="1"/>
              <a:t>One vs the Many </a:t>
            </a:r>
            <a:r>
              <a:rPr lang="en-US" sz="2400"/>
              <a:t>by Alex </a:t>
            </a:r>
            <a:r>
              <a:rPr lang="en-US" sz="2400" err="1"/>
              <a:t>Woloch</a:t>
            </a:r>
            <a:r>
              <a:rPr lang="en-US" sz="2400"/>
              <a:t> </a:t>
            </a:r>
          </a:p>
        </p:txBody>
      </p:sp>
    </p:spTree>
    <p:extLst>
      <p:ext uri="{BB962C8B-B14F-4D97-AF65-F5344CB8AC3E}">
        <p14:creationId xmlns:p14="http://schemas.microsoft.com/office/powerpoint/2010/main" val="23407641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0E435B-49E7-5462-3C53-502519861A39}"/>
              </a:ext>
            </a:extLst>
          </p:cNvPr>
          <p:cNvSpPr>
            <a:spLocks noGrp="1"/>
          </p:cNvSpPr>
          <p:nvPr>
            <p:ph type="title"/>
          </p:nvPr>
        </p:nvSpPr>
        <p:spPr/>
        <p:txBody>
          <a:bodyPr/>
          <a:lstStyle/>
          <a:p>
            <a:r>
              <a:rPr lang="en-US" dirty="0"/>
              <a:t>Character</a:t>
            </a:r>
          </a:p>
        </p:txBody>
      </p:sp>
      <p:sp>
        <p:nvSpPr>
          <p:cNvPr id="3" name="Content Placeholder 2">
            <a:extLst>
              <a:ext uri="{FF2B5EF4-FFF2-40B4-BE49-F238E27FC236}">
                <a16:creationId xmlns:a16="http://schemas.microsoft.com/office/drawing/2014/main" id="{EBD14D6E-2DDD-E34B-18DC-D0027A3FE8DF}"/>
              </a:ext>
            </a:extLst>
          </p:cNvPr>
          <p:cNvSpPr>
            <a:spLocks noGrp="1"/>
          </p:cNvSpPr>
          <p:nvPr>
            <p:ph idx="1"/>
          </p:nvPr>
        </p:nvSpPr>
        <p:spPr/>
        <p:txBody>
          <a:bodyPr/>
          <a:lstStyle/>
          <a:p>
            <a:r>
              <a:rPr lang="en-US" dirty="0"/>
              <a:t>All of </a:t>
            </a:r>
            <a:r>
              <a:rPr lang="en-US" i="1" dirty="0"/>
              <a:t>[Pride and Prejudice’s]  </a:t>
            </a:r>
            <a:r>
              <a:rPr lang="en-US" dirty="0"/>
              <a:t>examples illustrate two different conceptions of character that coexist within Jane Austen: character as social being (a person is a character) and character as inner quality (a person </a:t>
            </a:r>
            <a:r>
              <a:rPr lang="en-US" i="1" dirty="0"/>
              <a:t>has </a:t>
            </a:r>
            <a:r>
              <a:rPr lang="en-US" dirty="0"/>
              <a:t>a character). The narrative structure that mediates between them is precisely asymmetry. Austen famously transforms the novel into a genre that abstracts elucidates, and diagnoses human characteristics: facilitating contrasts between inner qualities like “observation” and “temper.” </a:t>
            </a:r>
          </a:p>
          <a:p>
            <a:endParaRPr lang="en-US" dirty="0"/>
          </a:p>
          <a:p>
            <a:pPr marL="0" indent="0">
              <a:buNone/>
            </a:pPr>
            <a:r>
              <a:rPr lang="en-US" dirty="0"/>
              <a:t>One vs the Many – Alex </a:t>
            </a:r>
            <a:r>
              <a:rPr lang="en-US" dirty="0" err="1"/>
              <a:t>Woloch</a:t>
            </a:r>
            <a:r>
              <a:rPr lang="en-US" dirty="0"/>
              <a:t> </a:t>
            </a:r>
          </a:p>
        </p:txBody>
      </p:sp>
    </p:spTree>
    <p:extLst>
      <p:ext uri="{BB962C8B-B14F-4D97-AF65-F5344CB8AC3E}">
        <p14:creationId xmlns:p14="http://schemas.microsoft.com/office/powerpoint/2010/main" val="12828629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7">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rgbClr val="C19A78"/>
          </a:solidFill>
          <a:ln w="57150">
            <a:solidFill>
              <a:srgbClr val="C19A78"/>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E35F41D4-5733-4B11-A740-1D2329819E24}"/>
              </a:ext>
            </a:extLst>
          </p:cNvPr>
          <p:cNvSpPr>
            <a:spLocks noGrp="1"/>
          </p:cNvSpPr>
          <p:nvPr>
            <p:ph type="ctrTitle"/>
          </p:nvPr>
        </p:nvSpPr>
        <p:spPr>
          <a:xfrm>
            <a:off x="2066544" y="1911096"/>
            <a:ext cx="8055864" cy="2076651"/>
          </a:xfrm>
        </p:spPr>
        <p:txBody>
          <a:bodyPr anchor="b">
            <a:normAutofit/>
          </a:bodyPr>
          <a:lstStyle/>
          <a:p>
            <a:pPr algn="ctr">
              <a:lnSpc>
                <a:spcPct val="90000"/>
              </a:lnSpc>
            </a:pPr>
            <a:r>
              <a:rPr lang="en-US" sz="6800">
                <a:solidFill>
                  <a:srgbClr val="FFFFFF"/>
                </a:solidFill>
              </a:rPr>
              <a:t>Important passages</a:t>
            </a:r>
          </a:p>
        </p:txBody>
      </p:sp>
      <p:sp>
        <p:nvSpPr>
          <p:cNvPr id="13" name="Rectangle 6">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20285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44525-2684-4329-A0FF-C25D8466783D}"/>
              </a:ext>
            </a:extLst>
          </p:cNvPr>
          <p:cNvSpPr>
            <a:spLocks noGrp="1"/>
          </p:cNvSpPr>
          <p:nvPr>
            <p:ph type="title"/>
          </p:nvPr>
        </p:nvSpPr>
        <p:spPr>
          <a:xfrm>
            <a:off x="838200" y="365125"/>
            <a:ext cx="10515600" cy="1325563"/>
          </a:xfrm>
        </p:spPr>
        <p:txBody>
          <a:bodyPr>
            <a:normAutofit fontScale="90000"/>
          </a:bodyPr>
          <a:lstStyle/>
          <a:p>
            <a:r>
              <a:rPr lang="en-US" dirty="0">
                <a:solidFill>
                  <a:schemeClr val="accent1">
                    <a:lumMod val="75000"/>
                  </a:schemeClr>
                </a:solidFill>
              </a:rPr>
              <a:t>It is a truth universally acknowledged</a:t>
            </a:r>
          </a:p>
        </p:txBody>
      </p:sp>
      <p:sp>
        <p:nvSpPr>
          <p:cNvPr id="3" name="Content Placeholder 2">
            <a:extLst>
              <a:ext uri="{FF2B5EF4-FFF2-40B4-BE49-F238E27FC236}">
                <a16:creationId xmlns:a16="http://schemas.microsoft.com/office/drawing/2014/main" id="{43039996-4A3B-4105-9E97-44736BC43B1D}"/>
              </a:ext>
            </a:extLst>
          </p:cNvPr>
          <p:cNvSpPr>
            <a:spLocks noGrp="1"/>
          </p:cNvSpPr>
          <p:nvPr>
            <p:ph idx="1"/>
          </p:nvPr>
        </p:nvSpPr>
        <p:spPr/>
        <p:txBody>
          <a:bodyPr>
            <a:normAutofit fontScale="70000" lnSpcReduction="20000"/>
          </a:bodyPr>
          <a:lstStyle/>
          <a:p>
            <a:r>
              <a:rPr lang="en-US" dirty="0"/>
              <a:t>It is a truth universally acknowledged, that a single man in possession of a good fortune must be in want of a wife.</a:t>
            </a:r>
          </a:p>
          <a:p>
            <a:r>
              <a:rPr lang="en-US" dirty="0"/>
              <a:t>However little known the feelings or views of such a man may be on his first entering a </a:t>
            </a:r>
            <a:r>
              <a:rPr lang="en-US" dirty="0" err="1"/>
              <a:t>neighbourhood</a:t>
            </a:r>
            <a:r>
              <a:rPr lang="en-US" dirty="0"/>
              <a:t>, this truth is so well fixed in the minds of the surrounding families, that he is considered as the rightful property of some one or other of their daughters.</a:t>
            </a:r>
          </a:p>
          <a:p>
            <a:r>
              <a:rPr lang="en-US" dirty="0"/>
              <a:t>“My dear Mr. Bennet,” said his lady to him one day, “have you heard that </a:t>
            </a:r>
            <a:r>
              <a:rPr lang="en-US" dirty="0" err="1"/>
              <a:t>Netherfield</a:t>
            </a:r>
            <a:r>
              <a:rPr lang="en-US" dirty="0"/>
              <a:t> Park is let at last?{=”</a:t>
            </a:r>
          </a:p>
          <a:p>
            <a:r>
              <a:rPr lang="en-US" dirty="0"/>
              <a:t>Mr. Bennet replied that he had not.</a:t>
            </a:r>
          </a:p>
          <a:p>
            <a:r>
              <a:rPr lang="en-US" dirty="0"/>
              <a:t>“But it is,” returned she; “for Mrs. Long has just been here, and she told me all about it.”</a:t>
            </a:r>
          </a:p>
          <a:p>
            <a:r>
              <a:rPr lang="en-US" dirty="0"/>
              <a:t>Mr. Bennet made no answer.</a:t>
            </a:r>
          </a:p>
          <a:p>
            <a:r>
              <a:rPr lang="en-US" dirty="0"/>
              <a:t>“Do not you want to know who has taken it?” cried his wife, impatiently.</a:t>
            </a:r>
          </a:p>
          <a:p>
            <a:r>
              <a:rPr lang="en-US" dirty="0"/>
              <a:t>“</a:t>
            </a:r>
            <a:r>
              <a:rPr lang="en-US" i="1" dirty="0"/>
              <a:t>You</a:t>
            </a:r>
            <a:r>
              <a:rPr lang="en-US" dirty="0"/>
              <a:t> want to tell me, and I have no objection to hearing it.” (p.6)</a:t>
            </a:r>
          </a:p>
          <a:p>
            <a:pPr marL="0" indent="0">
              <a:buNone/>
            </a:pPr>
            <a:r>
              <a:rPr lang="en-US" b="1" dirty="0"/>
              <a:t>Discussion Question: Why does the novel start with the introduction of Mr. Bennet &amp; Mrs. Bennet and their discussion on marriage? What do you  notice about the language? </a:t>
            </a:r>
          </a:p>
          <a:p>
            <a:endParaRPr lang="en-US" dirty="0"/>
          </a:p>
        </p:txBody>
      </p:sp>
    </p:spTree>
    <p:extLst>
      <p:ext uri="{BB962C8B-B14F-4D97-AF65-F5344CB8AC3E}">
        <p14:creationId xmlns:p14="http://schemas.microsoft.com/office/powerpoint/2010/main" val="21093161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7">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rgbClr val="C19A78"/>
          </a:solidFill>
          <a:ln w="57150">
            <a:solidFill>
              <a:srgbClr val="C19A78"/>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AAA8C93-1F2E-48D2-BA7A-128D1E359EFA}"/>
              </a:ext>
            </a:extLst>
          </p:cNvPr>
          <p:cNvSpPr>
            <a:spLocks noGrp="1"/>
          </p:cNvSpPr>
          <p:nvPr>
            <p:ph type="ctrTitle"/>
          </p:nvPr>
        </p:nvSpPr>
        <p:spPr>
          <a:xfrm>
            <a:off x="2066544" y="1911096"/>
            <a:ext cx="8055864" cy="2076651"/>
          </a:xfrm>
        </p:spPr>
        <p:txBody>
          <a:bodyPr anchor="b">
            <a:normAutofit/>
          </a:bodyPr>
          <a:lstStyle/>
          <a:p>
            <a:pPr algn="ctr">
              <a:lnSpc>
                <a:spcPct val="90000"/>
              </a:lnSpc>
            </a:pPr>
            <a:r>
              <a:rPr lang="en-US" sz="6800">
                <a:solidFill>
                  <a:srgbClr val="FFFFFF"/>
                </a:solidFill>
              </a:rPr>
              <a:t>Family Relations &amp; Money</a:t>
            </a:r>
          </a:p>
        </p:txBody>
      </p:sp>
      <p:sp>
        <p:nvSpPr>
          <p:cNvPr id="11" name="Rectangle 6">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368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AA8AF-E934-4D07-B444-8DDC4FE9FD9E}"/>
              </a:ext>
            </a:extLst>
          </p:cNvPr>
          <p:cNvSpPr>
            <a:spLocks noGrp="1"/>
          </p:cNvSpPr>
          <p:nvPr>
            <p:ph type="title"/>
          </p:nvPr>
        </p:nvSpPr>
        <p:spPr/>
        <p:txBody>
          <a:bodyPr/>
          <a:lstStyle/>
          <a:p>
            <a:r>
              <a:rPr lang="en-US" dirty="0">
                <a:solidFill>
                  <a:schemeClr val="accent1">
                    <a:lumMod val="75000"/>
                  </a:schemeClr>
                </a:solidFill>
              </a:rPr>
              <a:t>Family Relations &amp; Money</a:t>
            </a:r>
            <a:endParaRPr lang="en-US" dirty="0"/>
          </a:p>
        </p:txBody>
      </p:sp>
      <p:graphicFrame>
        <p:nvGraphicFramePr>
          <p:cNvPr id="7" name="Content Placeholder 2">
            <a:extLst>
              <a:ext uri="{FF2B5EF4-FFF2-40B4-BE49-F238E27FC236}">
                <a16:creationId xmlns:a16="http://schemas.microsoft.com/office/drawing/2014/main" id="{88FEA0E1-70CB-5DD0-2B59-56F6BD62711A}"/>
              </a:ext>
            </a:extLst>
          </p:cNvPr>
          <p:cNvGraphicFramePr>
            <a:graphicFrameLocks noGrp="1"/>
          </p:cNvGraphicFramePr>
          <p:nvPr>
            <p:ph idx="1"/>
          </p:nvPr>
        </p:nvGraphicFramePr>
        <p:xfrm>
          <a:off x="838200" y="1929384"/>
          <a:ext cx="10515600" cy="4251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292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41D8B-5B55-48BA-B8E7-A5C603027919}"/>
              </a:ext>
            </a:extLst>
          </p:cNvPr>
          <p:cNvSpPr>
            <a:spLocks noGrp="1"/>
          </p:cNvSpPr>
          <p:nvPr>
            <p:ph type="title"/>
          </p:nvPr>
        </p:nvSpPr>
        <p:spPr/>
        <p:txBody>
          <a:bodyPr/>
          <a:lstStyle/>
          <a:p>
            <a:r>
              <a:rPr lang="en-US" dirty="0">
                <a:solidFill>
                  <a:schemeClr val="accent1">
                    <a:lumMod val="75000"/>
                  </a:schemeClr>
                </a:solidFill>
              </a:rPr>
              <a:t>Mr. Bennet &amp; Mrs. Bennet </a:t>
            </a:r>
          </a:p>
        </p:txBody>
      </p:sp>
      <p:sp>
        <p:nvSpPr>
          <p:cNvPr id="3" name="Content Placeholder 2">
            <a:extLst>
              <a:ext uri="{FF2B5EF4-FFF2-40B4-BE49-F238E27FC236}">
                <a16:creationId xmlns:a16="http://schemas.microsoft.com/office/drawing/2014/main" id="{A97DC94C-0B4E-46CF-84CA-810D44A18857}"/>
              </a:ext>
            </a:extLst>
          </p:cNvPr>
          <p:cNvSpPr>
            <a:spLocks noGrp="1"/>
          </p:cNvSpPr>
          <p:nvPr>
            <p:ph idx="1"/>
          </p:nvPr>
        </p:nvSpPr>
        <p:spPr/>
        <p:txBody>
          <a:bodyPr>
            <a:normAutofit lnSpcReduction="10000"/>
          </a:bodyPr>
          <a:lstStyle/>
          <a:p>
            <a:r>
              <a:rPr lang="en-US" sz="3600" dirty="0"/>
              <a:t>Mr. Bennet was so odd a mixture of quick parts, sarcastic </a:t>
            </a:r>
            <a:r>
              <a:rPr lang="en-US" sz="3600" dirty="0" err="1"/>
              <a:t>humour</a:t>
            </a:r>
            <a:r>
              <a:rPr lang="en-US" sz="3600" dirty="0"/>
              <a:t>, reserve, and caprice, that the experience of three-and-twenty years had been insufficient to make his wife understand his character. </a:t>
            </a:r>
            <a:r>
              <a:rPr lang="en-US" sz="3600" i="1" dirty="0"/>
              <a:t>Her</a:t>
            </a:r>
            <a:r>
              <a:rPr lang="en-US" sz="3600" dirty="0"/>
              <a:t> mind was less difficult to develop. She was a woman of mean understanding, little information, and uncertain temper. When she was discontented, she fancied herself nervous. The business of her life was to get her daughters married: its solace was visiting and news.</a:t>
            </a:r>
          </a:p>
          <a:p>
            <a:pPr marL="0" indent="0">
              <a:buNone/>
            </a:pPr>
            <a:r>
              <a:rPr lang="en-US" b="1" dirty="0"/>
              <a:t>Discussion Question: Why is Mr. and Mrs. Bennet characterized in this way? </a:t>
            </a:r>
          </a:p>
          <a:p>
            <a:endParaRPr lang="en-US" dirty="0"/>
          </a:p>
        </p:txBody>
      </p:sp>
    </p:spTree>
    <p:extLst>
      <p:ext uri="{BB962C8B-B14F-4D97-AF65-F5344CB8AC3E}">
        <p14:creationId xmlns:p14="http://schemas.microsoft.com/office/powerpoint/2010/main" val="29223866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C19A78"/>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D80049D4-EE4C-4E97-6CE1-6A18EA02BD80}"/>
              </a:ext>
            </a:extLst>
          </p:cNvPr>
          <p:cNvSpPr>
            <a:spLocks noGrp="1"/>
          </p:cNvSpPr>
          <p:nvPr>
            <p:ph type="title"/>
          </p:nvPr>
        </p:nvSpPr>
        <p:spPr>
          <a:xfrm>
            <a:off x="838200" y="401221"/>
            <a:ext cx="10515600" cy="1348065"/>
          </a:xfrm>
        </p:spPr>
        <p:txBody>
          <a:bodyPr>
            <a:normAutofit/>
          </a:bodyPr>
          <a:lstStyle/>
          <a:p>
            <a:r>
              <a:rPr lang="en-US" sz="6800" dirty="0">
                <a:solidFill>
                  <a:schemeClr val="bg1"/>
                </a:solidFill>
              </a:rPr>
              <a:t>About the Instructor</a:t>
            </a:r>
          </a:p>
        </p:txBody>
      </p:sp>
      <p:sp>
        <p:nvSpPr>
          <p:cNvPr id="3" name="Content Placeholder 2">
            <a:extLst>
              <a:ext uri="{FF2B5EF4-FFF2-40B4-BE49-F238E27FC236}">
                <a16:creationId xmlns:a16="http://schemas.microsoft.com/office/drawing/2014/main" id="{1EE405F2-89E9-A198-22E9-DBB75E3DB7E0}"/>
              </a:ext>
            </a:extLst>
          </p:cNvPr>
          <p:cNvSpPr>
            <a:spLocks noGrp="1"/>
          </p:cNvSpPr>
          <p:nvPr>
            <p:ph idx="1"/>
          </p:nvPr>
        </p:nvSpPr>
        <p:spPr>
          <a:xfrm>
            <a:off x="838200" y="2586789"/>
            <a:ext cx="10515600" cy="3590174"/>
          </a:xfrm>
        </p:spPr>
        <p:txBody>
          <a:bodyPr>
            <a:normAutofit fontScale="92500" lnSpcReduction="20000"/>
          </a:bodyPr>
          <a:lstStyle/>
          <a:p>
            <a:r>
              <a:rPr lang="en-US" dirty="0"/>
              <a:t>Name: </a:t>
            </a:r>
            <a:r>
              <a:rPr lang="en-US" dirty="0" err="1"/>
              <a:t>Jungah</a:t>
            </a:r>
            <a:r>
              <a:rPr lang="en-US" dirty="0"/>
              <a:t> Kim,  Ph.D. Candidate (sixth year) of English at Texas A&amp;M University</a:t>
            </a:r>
          </a:p>
          <a:p>
            <a:r>
              <a:rPr lang="en-US" dirty="0"/>
              <a:t>Office: LAAH 334</a:t>
            </a:r>
          </a:p>
          <a:p>
            <a:r>
              <a:rPr lang="en-US" dirty="0"/>
              <a:t>Field: Victorian Literature with a focus on Material Culture</a:t>
            </a:r>
          </a:p>
          <a:p>
            <a:r>
              <a:rPr lang="en-US" dirty="0"/>
              <a:t>Dissertation Title: “Re-claiming (Lost) Rhythms of Life in Victorian Female Characters,” advised by Dr. Mary Ann O’Farrell</a:t>
            </a:r>
          </a:p>
          <a:p>
            <a:pPr lvl="1"/>
            <a:r>
              <a:rPr lang="en-US" dirty="0"/>
              <a:t>Chapter 1: George Eliot’s Feminist Reparative Rhythms of Spinoza’s </a:t>
            </a:r>
            <a:r>
              <a:rPr lang="en-US" i="1" dirty="0"/>
              <a:t>Ethics </a:t>
            </a:r>
            <a:endParaRPr lang="en-US" dirty="0"/>
          </a:p>
          <a:p>
            <a:pPr lvl="1"/>
            <a:r>
              <a:rPr lang="en-US" dirty="0"/>
              <a:t>Chapter 2: Tools Defending (A)Sexuality in Anne Bronte’s </a:t>
            </a:r>
            <a:r>
              <a:rPr lang="en-US" i="1" dirty="0"/>
              <a:t>The Tenant of Wildfell Hall </a:t>
            </a:r>
            <a:endParaRPr lang="en-US" dirty="0"/>
          </a:p>
          <a:p>
            <a:pPr lvl="1"/>
            <a:r>
              <a:rPr lang="en-US" dirty="0"/>
              <a:t>Chapter 3: Riding Jane Eyre’s Stagecoach Rhythm within Re Jane’s New York Subway</a:t>
            </a:r>
          </a:p>
          <a:p>
            <a:r>
              <a:rPr lang="en-US" dirty="0"/>
              <a:t>If interested, feel free to visit my website for more information: </a:t>
            </a:r>
            <a:r>
              <a:rPr lang="en-US" dirty="0">
                <a:hlinkClick r:id="rId2"/>
              </a:rPr>
              <a:t>www.myjungah92.webador.com</a:t>
            </a:r>
            <a:r>
              <a:rPr lang="en-US" dirty="0"/>
              <a:t>  </a:t>
            </a:r>
          </a:p>
        </p:txBody>
      </p:sp>
    </p:spTree>
    <p:extLst>
      <p:ext uri="{BB962C8B-B14F-4D97-AF65-F5344CB8AC3E}">
        <p14:creationId xmlns:p14="http://schemas.microsoft.com/office/powerpoint/2010/main" val="18096869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362CE-3A0E-449E-AEC6-55C45F5B3C37}"/>
              </a:ext>
            </a:extLst>
          </p:cNvPr>
          <p:cNvSpPr>
            <a:spLocks noGrp="1"/>
          </p:cNvSpPr>
          <p:nvPr>
            <p:ph type="title"/>
          </p:nvPr>
        </p:nvSpPr>
        <p:spPr/>
        <p:txBody>
          <a:bodyPr/>
          <a:lstStyle/>
          <a:p>
            <a:r>
              <a:rPr lang="en-US" dirty="0">
                <a:solidFill>
                  <a:schemeClr val="accent1">
                    <a:lumMod val="75000"/>
                  </a:schemeClr>
                </a:solidFill>
              </a:rPr>
              <a:t>Mr. Bennet’s Property </a:t>
            </a:r>
          </a:p>
        </p:txBody>
      </p:sp>
      <p:sp>
        <p:nvSpPr>
          <p:cNvPr id="3" name="Content Placeholder 2">
            <a:extLst>
              <a:ext uri="{FF2B5EF4-FFF2-40B4-BE49-F238E27FC236}">
                <a16:creationId xmlns:a16="http://schemas.microsoft.com/office/drawing/2014/main" id="{CB12EE2C-940D-4568-80F4-14697D72D6F1}"/>
              </a:ext>
            </a:extLst>
          </p:cNvPr>
          <p:cNvSpPr>
            <a:spLocks noGrp="1"/>
          </p:cNvSpPr>
          <p:nvPr>
            <p:ph idx="1"/>
          </p:nvPr>
        </p:nvSpPr>
        <p:spPr/>
        <p:txBody>
          <a:bodyPr/>
          <a:lstStyle/>
          <a:p>
            <a:r>
              <a:rPr lang="en-US" sz="4000" dirty="0"/>
              <a:t>MR. BENNET’S property consisted almost entirely in an estate of two thousand a year, which, unfortunately for his daughters, was entailed, in default of heirs male, on a distant relation; and their mother’s fortune, though ample for her situation in life, could but ill supply the deficiency of his. Her father had been an attorney in </a:t>
            </a:r>
            <a:r>
              <a:rPr lang="en-US" sz="4000" dirty="0" err="1"/>
              <a:t>Meryton</a:t>
            </a:r>
            <a:r>
              <a:rPr lang="en-US" sz="4000" dirty="0"/>
              <a:t>, and had left her four thousand pounds (29)</a:t>
            </a:r>
          </a:p>
          <a:p>
            <a:pPr marL="0" indent="0">
              <a:buNone/>
            </a:pPr>
            <a:r>
              <a:rPr lang="en-US" sz="4000" b="1" dirty="0"/>
              <a:t>Discussion Question: Why is there an emphasis on Mr. Bennet’s property?</a:t>
            </a:r>
          </a:p>
          <a:p>
            <a:pPr marL="0" indent="0">
              <a:buNone/>
            </a:pPr>
            <a:endParaRPr lang="en-US" dirty="0"/>
          </a:p>
        </p:txBody>
      </p:sp>
    </p:spTree>
    <p:extLst>
      <p:ext uri="{BB962C8B-B14F-4D97-AF65-F5344CB8AC3E}">
        <p14:creationId xmlns:p14="http://schemas.microsoft.com/office/powerpoint/2010/main" val="20250170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7">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rgbClr val="C19A78"/>
          </a:solidFill>
          <a:ln w="57150">
            <a:solidFill>
              <a:srgbClr val="C19A78"/>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1EF3EDE-B5CE-4789-AD3C-AC453CA4C335}"/>
              </a:ext>
            </a:extLst>
          </p:cNvPr>
          <p:cNvSpPr>
            <a:spLocks noGrp="1"/>
          </p:cNvSpPr>
          <p:nvPr>
            <p:ph type="ctrTitle"/>
          </p:nvPr>
        </p:nvSpPr>
        <p:spPr>
          <a:xfrm>
            <a:off x="2066544" y="1911096"/>
            <a:ext cx="8055864" cy="2076651"/>
          </a:xfrm>
        </p:spPr>
        <p:txBody>
          <a:bodyPr anchor="b">
            <a:normAutofit/>
          </a:bodyPr>
          <a:lstStyle/>
          <a:p>
            <a:pPr algn="ctr">
              <a:lnSpc>
                <a:spcPct val="90000"/>
              </a:lnSpc>
            </a:pPr>
            <a:r>
              <a:rPr lang="en-US" sz="6800">
                <a:solidFill>
                  <a:srgbClr val="FFFFFF"/>
                </a:solidFill>
              </a:rPr>
              <a:t>The Marriage Question</a:t>
            </a:r>
          </a:p>
        </p:txBody>
      </p:sp>
      <p:sp>
        <p:nvSpPr>
          <p:cNvPr id="11" name="Rectangle 6">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694460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5F042-DDB5-44E5-A8D8-971090182C95}"/>
              </a:ext>
            </a:extLst>
          </p:cNvPr>
          <p:cNvSpPr>
            <a:spLocks noGrp="1"/>
          </p:cNvSpPr>
          <p:nvPr>
            <p:ph type="title"/>
          </p:nvPr>
        </p:nvSpPr>
        <p:spPr/>
        <p:txBody>
          <a:bodyPr/>
          <a:lstStyle/>
          <a:p>
            <a:r>
              <a:rPr lang="en-US" dirty="0">
                <a:solidFill>
                  <a:schemeClr val="accent1">
                    <a:lumMod val="75000"/>
                  </a:schemeClr>
                </a:solidFill>
              </a:rPr>
              <a:t>The Question of Marriage </a:t>
            </a:r>
          </a:p>
        </p:txBody>
      </p:sp>
      <p:sp>
        <p:nvSpPr>
          <p:cNvPr id="3" name="Content Placeholder 2">
            <a:extLst>
              <a:ext uri="{FF2B5EF4-FFF2-40B4-BE49-F238E27FC236}">
                <a16:creationId xmlns:a16="http://schemas.microsoft.com/office/drawing/2014/main" id="{F6260620-82D0-4A60-9322-CF517378BD36}"/>
              </a:ext>
            </a:extLst>
          </p:cNvPr>
          <p:cNvSpPr>
            <a:spLocks noGrp="1"/>
          </p:cNvSpPr>
          <p:nvPr>
            <p:ph idx="1"/>
          </p:nvPr>
        </p:nvSpPr>
        <p:spPr/>
        <p:txBody>
          <a:bodyPr>
            <a:normAutofit fontScale="85000" lnSpcReduction="10000"/>
          </a:bodyPr>
          <a:lstStyle/>
          <a:p>
            <a:r>
              <a:rPr lang="en-US" dirty="0"/>
              <a:t>Not all that Mrs. Bennet, however, with the assistance of her five daughters, could ask on the subject, was sufficient to draw from her husband any satisfactory description of Mr. Bingley. They attacked him in various ways, with barefaced questions, ingenious suppositions, and distant surmises; but he eluded the skill of them all; and they were at last obliged to accept the second-hand intelligence of their </a:t>
            </a:r>
            <a:r>
              <a:rPr lang="en-US" dirty="0" err="1"/>
              <a:t>neighbour</a:t>
            </a:r>
            <a:r>
              <a:rPr lang="en-US" dirty="0"/>
              <a:t>, Lady Lucas. Her report was highly </a:t>
            </a:r>
            <a:r>
              <a:rPr lang="en-US" dirty="0" err="1"/>
              <a:t>favourable</a:t>
            </a:r>
            <a:r>
              <a:rPr lang="en-US" dirty="0"/>
              <a:t>. Sir William had been delighted with him. He was quite young, wonderfully handsome, extremely agreeable, and, to crown the whole, he meant to be at the next assembly with a large party. Nothing could be more delightful! To be fond of dancing was a certain step towards falling in love; and very lively hopes of Mr. Bingley’s heart were entertained.</a:t>
            </a:r>
          </a:p>
          <a:p>
            <a:r>
              <a:rPr lang="en-US" dirty="0"/>
              <a:t>“If I can but see one of my daughters happily settled at </a:t>
            </a:r>
            <a:r>
              <a:rPr lang="en-US" dirty="0" err="1"/>
              <a:t>Netherfield</a:t>
            </a:r>
            <a:r>
              <a:rPr lang="en-US" dirty="0"/>
              <a:t>,” said Mrs. Bennet to her husband, “and all the others equally well married, I shall have nothing to wish for.”</a:t>
            </a:r>
          </a:p>
          <a:p>
            <a:pPr marL="0" indent="0">
              <a:buNone/>
            </a:pPr>
            <a:r>
              <a:rPr lang="en-US" b="1" dirty="0"/>
              <a:t>Discussion Question: What do you think of the emphasis on marriage in P&amp;P? What does it reflect about the time period and on gender? </a:t>
            </a:r>
          </a:p>
          <a:p>
            <a:pPr marL="0" indent="0">
              <a:buNone/>
            </a:pPr>
            <a:endParaRPr lang="en-US" dirty="0"/>
          </a:p>
          <a:p>
            <a:endParaRPr lang="en-US" dirty="0"/>
          </a:p>
        </p:txBody>
      </p:sp>
    </p:spTree>
    <p:extLst>
      <p:ext uri="{BB962C8B-B14F-4D97-AF65-F5344CB8AC3E}">
        <p14:creationId xmlns:p14="http://schemas.microsoft.com/office/powerpoint/2010/main" val="18695240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7">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rgbClr val="C19A78"/>
          </a:solidFill>
          <a:ln w="57150">
            <a:solidFill>
              <a:srgbClr val="C19A78"/>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C158430-CD9E-4321-94F8-9D56FFBFDBC3}"/>
              </a:ext>
            </a:extLst>
          </p:cNvPr>
          <p:cNvSpPr>
            <a:spLocks noGrp="1"/>
          </p:cNvSpPr>
          <p:nvPr>
            <p:ph type="ctrTitle"/>
          </p:nvPr>
        </p:nvSpPr>
        <p:spPr>
          <a:xfrm>
            <a:off x="2066544" y="1911096"/>
            <a:ext cx="8055864" cy="2076651"/>
          </a:xfrm>
        </p:spPr>
        <p:txBody>
          <a:bodyPr anchor="b">
            <a:normAutofit/>
          </a:bodyPr>
          <a:lstStyle/>
          <a:p>
            <a:pPr algn="ctr"/>
            <a:r>
              <a:rPr lang="en-US" sz="8000">
                <a:solidFill>
                  <a:srgbClr val="FFFFFF"/>
                </a:solidFill>
              </a:rPr>
              <a:t>Gentleman </a:t>
            </a:r>
          </a:p>
        </p:txBody>
      </p:sp>
      <p:sp>
        <p:nvSpPr>
          <p:cNvPr id="11" name="Rectangle 6">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81915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01B46-CD8F-4877-A6E3-A38AD8096FE4}"/>
              </a:ext>
            </a:extLst>
          </p:cNvPr>
          <p:cNvSpPr>
            <a:spLocks noGrp="1"/>
          </p:cNvSpPr>
          <p:nvPr>
            <p:ph type="title"/>
          </p:nvPr>
        </p:nvSpPr>
        <p:spPr/>
        <p:txBody>
          <a:bodyPr/>
          <a:lstStyle/>
          <a:p>
            <a:r>
              <a:rPr lang="en-US" dirty="0">
                <a:solidFill>
                  <a:schemeClr val="accent1">
                    <a:lumMod val="75000"/>
                  </a:schemeClr>
                </a:solidFill>
              </a:rPr>
              <a:t>Mr. Bingley </a:t>
            </a:r>
          </a:p>
        </p:txBody>
      </p:sp>
      <p:sp>
        <p:nvSpPr>
          <p:cNvPr id="3" name="Content Placeholder 2">
            <a:extLst>
              <a:ext uri="{FF2B5EF4-FFF2-40B4-BE49-F238E27FC236}">
                <a16:creationId xmlns:a16="http://schemas.microsoft.com/office/drawing/2014/main" id="{E676C93F-37C1-48CD-8DC8-DB80C3727F07}"/>
              </a:ext>
            </a:extLst>
          </p:cNvPr>
          <p:cNvSpPr>
            <a:spLocks noGrp="1"/>
          </p:cNvSpPr>
          <p:nvPr>
            <p:ph idx="1"/>
          </p:nvPr>
        </p:nvSpPr>
        <p:spPr/>
        <p:txBody>
          <a:bodyPr>
            <a:normAutofit fontScale="92500"/>
          </a:bodyPr>
          <a:lstStyle/>
          <a:p>
            <a:r>
              <a:rPr lang="en-US" dirty="0"/>
              <a:t>Mr. Bingley was good-looking and gentlemanlike: he had a pleasant countenance, and easy, unaffected manners. His sisters were fine women, with an air of decided fashion. His brother-in-law, Mr. Hurst, merely looked the gentleman; but his friend Mr. Darcy soon drew the attention of the room by his fine, tall person, handsome features, noble mien, and the report, which was in general circulation within five minutes after his entrance, of his having ten thousand a year. The gentlemen pronounced him to be a fine figure of a man, the ladies declared he was much handsomer than Mr. Bingley, and he was looked at with great admiration for about half the evening, till his manners gave a disgust which turned the tide of his popularity; for he was discovered to be proud, to be above his company, and above being pleased; and not all his large estate in Derbyshire could save him from having a most forbidding, disagreeable countenance, and being unworthy to be compared with his friend (12)</a:t>
            </a:r>
          </a:p>
          <a:p>
            <a:pPr marL="0" indent="0">
              <a:buNone/>
            </a:pPr>
            <a:r>
              <a:rPr lang="en-US" b="1" dirty="0"/>
              <a:t>Discussion Question: What characteristics do you notice about Mr. Bingley?</a:t>
            </a:r>
          </a:p>
          <a:p>
            <a:pPr marL="0" indent="0">
              <a:buNone/>
            </a:pPr>
            <a:endParaRPr lang="en-US" dirty="0"/>
          </a:p>
        </p:txBody>
      </p:sp>
    </p:spTree>
    <p:extLst>
      <p:ext uri="{BB962C8B-B14F-4D97-AF65-F5344CB8AC3E}">
        <p14:creationId xmlns:p14="http://schemas.microsoft.com/office/powerpoint/2010/main" val="14628950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5D68B-6D37-4C31-BBF1-F7B54D4BC515}"/>
              </a:ext>
            </a:extLst>
          </p:cNvPr>
          <p:cNvSpPr>
            <a:spLocks noGrp="1"/>
          </p:cNvSpPr>
          <p:nvPr>
            <p:ph type="title"/>
          </p:nvPr>
        </p:nvSpPr>
        <p:spPr/>
        <p:txBody>
          <a:bodyPr/>
          <a:lstStyle/>
          <a:p>
            <a:r>
              <a:rPr lang="en-US" dirty="0">
                <a:solidFill>
                  <a:schemeClr val="accent1">
                    <a:lumMod val="75000"/>
                  </a:schemeClr>
                </a:solidFill>
              </a:rPr>
              <a:t>Mr. Bingley &amp; Mr. Darcy</a:t>
            </a:r>
          </a:p>
        </p:txBody>
      </p:sp>
      <p:sp>
        <p:nvSpPr>
          <p:cNvPr id="3" name="Content Placeholder 2">
            <a:extLst>
              <a:ext uri="{FF2B5EF4-FFF2-40B4-BE49-F238E27FC236}">
                <a16:creationId xmlns:a16="http://schemas.microsoft.com/office/drawing/2014/main" id="{CC03DD0F-EC6D-42D9-92B2-8BA818BFC2A3}"/>
              </a:ext>
            </a:extLst>
          </p:cNvPr>
          <p:cNvSpPr>
            <a:spLocks noGrp="1"/>
          </p:cNvSpPr>
          <p:nvPr>
            <p:ph idx="1"/>
          </p:nvPr>
        </p:nvSpPr>
        <p:spPr/>
        <p:txBody>
          <a:bodyPr>
            <a:normAutofit lnSpcReduction="10000"/>
          </a:bodyPr>
          <a:lstStyle/>
          <a:p>
            <a:r>
              <a:rPr lang="en-US" dirty="0"/>
              <a:t>Mr. Bingley had soon made himself acquainted with all the principal people in the room: he was lively and unreserved, danced every dance, was angry that the ball closed so early, and talked of giving one himself at </a:t>
            </a:r>
            <a:r>
              <a:rPr lang="en-US" dirty="0" err="1"/>
              <a:t>Netherfield</a:t>
            </a:r>
            <a:r>
              <a:rPr lang="en-US" dirty="0"/>
              <a:t>. Such amiable qualities must speak for themselves. What a contrast between him and his friend! Mr. Darcy danced only once with Mrs. Hurst and once with Miss Bingley, declined being introduced to{14} any other lady, and spent the rest of the evening in walking about the room, speaking occasionally to one of his own party. His character was decided. He was the proudest, most disagreeable man in the world, and everybody hoped that he would never come there again. Amongst the most violent against him was Mrs. Bennet, whose dislike of his general </a:t>
            </a:r>
            <a:r>
              <a:rPr lang="en-US" dirty="0" err="1"/>
              <a:t>behaviour</a:t>
            </a:r>
            <a:r>
              <a:rPr lang="en-US" dirty="0"/>
              <a:t> was sharpened into particular resentment by his having slighted one of her daughters.</a:t>
            </a:r>
          </a:p>
          <a:p>
            <a:pPr marL="0" indent="0">
              <a:buNone/>
            </a:pPr>
            <a:r>
              <a:rPr lang="en-US" b="1" dirty="0"/>
              <a:t>Discussion Question: Why does the author decide to compare the two? </a:t>
            </a:r>
          </a:p>
          <a:p>
            <a:pPr marL="0" indent="0">
              <a:buNone/>
            </a:pPr>
            <a:endParaRPr lang="en-US" dirty="0"/>
          </a:p>
        </p:txBody>
      </p:sp>
    </p:spTree>
    <p:extLst>
      <p:ext uri="{BB962C8B-B14F-4D97-AF65-F5344CB8AC3E}">
        <p14:creationId xmlns:p14="http://schemas.microsoft.com/office/powerpoint/2010/main" val="13493738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09E563-9EB3-469A-B401-11DA5F1F2814}"/>
              </a:ext>
            </a:extLst>
          </p:cNvPr>
          <p:cNvSpPr>
            <a:spLocks noGrp="1"/>
          </p:cNvSpPr>
          <p:nvPr>
            <p:ph type="title"/>
          </p:nvPr>
        </p:nvSpPr>
        <p:spPr/>
        <p:txBody>
          <a:bodyPr/>
          <a:lstStyle/>
          <a:p>
            <a:r>
              <a:rPr lang="en-US" dirty="0">
                <a:solidFill>
                  <a:schemeClr val="accent1">
                    <a:lumMod val="75000"/>
                  </a:schemeClr>
                </a:solidFill>
              </a:rPr>
              <a:t>Darcy &amp; Bingley </a:t>
            </a:r>
          </a:p>
        </p:txBody>
      </p:sp>
      <p:sp>
        <p:nvSpPr>
          <p:cNvPr id="3" name="Content Placeholder 2">
            <a:extLst>
              <a:ext uri="{FF2B5EF4-FFF2-40B4-BE49-F238E27FC236}">
                <a16:creationId xmlns:a16="http://schemas.microsoft.com/office/drawing/2014/main" id="{CD9EA4B9-1464-4026-986B-A5206AC2845F}"/>
              </a:ext>
            </a:extLst>
          </p:cNvPr>
          <p:cNvSpPr>
            <a:spLocks noGrp="1"/>
          </p:cNvSpPr>
          <p:nvPr>
            <p:ph idx="1"/>
          </p:nvPr>
        </p:nvSpPr>
        <p:spPr/>
        <p:txBody>
          <a:bodyPr/>
          <a:lstStyle/>
          <a:p>
            <a:r>
              <a:rPr lang="en-US" b="1" dirty="0"/>
              <a:t>Between him and Darcy there was a very steady friendship, in spite of a great opposition of character. </a:t>
            </a:r>
            <a:r>
              <a:rPr lang="en-US" dirty="0"/>
              <a:t>Bingley was endeared to Darcy by the easiness, openness, and ductility of his temper, though no disposition could offer a greater contrast to his own, and though with his own he never appeared dissatisfied. On the strength of Darcy’s regard, Bingley had the firmest reliance, and of his judgment the highest opinion. </a:t>
            </a:r>
            <a:r>
              <a:rPr lang="en-US" b="1" dirty="0"/>
              <a:t>In understanding, Darcy was the superior. Bingley was by no means deficient; but Darcy was clever. He was at the same time haughty, reserved, and fastidious; and his manners, though well bred, were not inviting. </a:t>
            </a:r>
            <a:r>
              <a:rPr lang="en-US" dirty="0"/>
              <a:t>In that respect his friend had greatly the advantage</a:t>
            </a:r>
            <a:r>
              <a:rPr lang="en-US" b="1" dirty="0"/>
              <a:t>. Bingley was sure of being liked wherever he appeared; Darcy was continually giving offence </a:t>
            </a:r>
            <a:r>
              <a:rPr lang="en-US" dirty="0"/>
              <a:t>(18)</a:t>
            </a:r>
          </a:p>
          <a:p>
            <a:pPr marL="0" indent="0">
              <a:buNone/>
            </a:pPr>
            <a:r>
              <a:rPr lang="en-US" b="1" dirty="0"/>
              <a:t>Discussion Question: Is it an equal friendship?</a:t>
            </a:r>
          </a:p>
          <a:p>
            <a:pPr marL="0" indent="0">
              <a:buNone/>
            </a:pPr>
            <a:endParaRPr lang="en-US" dirty="0"/>
          </a:p>
        </p:txBody>
      </p:sp>
    </p:spTree>
    <p:extLst>
      <p:ext uri="{BB962C8B-B14F-4D97-AF65-F5344CB8AC3E}">
        <p14:creationId xmlns:p14="http://schemas.microsoft.com/office/powerpoint/2010/main" val="22082308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C3F20-1089-458F-9E45-E6806A975564}"/>
              </a:ext>
            </a:extLst>
          </p:cNvPr>
          <p:cNvSpPr>
            <a:spLocks noGrp="1"/>
          </p:cNvSpPr>
          <p:nvPr>
            <p:ph type="title"/>
          </p:nvPr>
        </p:nvSpPr>
        <p:spPr/>
        <p:txBody>
          <a:bodyPr/>
          <a:lstStyle/>
          <a:p>
            <a:r>
              <a:rPr lang="en-US" dirty="0">
                <a:solidFill>
                  <a:schemeClr val="accent1">
                    <a:lumMod val="75000"/>
                  </a:schemeClr>
                </a:solidFill>
              </a:rPr>
              <a:t>Mr. Darcy &amp; Elizabeth </a:t>
            </a:r>
          </a:p>
        </p:txBody>
      </p:sp>
      <p:sp>
        <p:nvSpPr>
          <p:cNvPr id="3" name="Content Placeholder 2">
            <a:extLst>
              <a:ext uri="{FF2B5EF4-FFF2-40B4-BE49-F238E27FC236}">
                <a16:creationId xmlns:a16="http://schemas.microsoft.com/office/drawing/2014/main" id="{B2501969-38AA-4B20-BBDA-F271F949EF0D}"/>
              </a:ext>
            </a:extLst>
          </p:cNvPr>
          <p:cNvSpPr>
            <a:spLocks noGrp="1"/>
          </p:cNvSpPr>
          <p:nvPr>
            <p:ph idx="1"/>
          </p:nvPr>
        </p:nvSpPr>
        <p:spPr/>
        <p:txBody>
          <a:bodyPr/>
          <a:lstStyle/>
          <a:p>
            <a:r>
              <a:rPr lang="en-US" dirty="0"/>
              <a:t>Which do you mean?” and turning round, he looked for a moment at Elizabeth, till, catching her eye, he withdrew his own, and coldly said, “She is tolerable: but not handsome enough to tempt </a:t>
            </a:r>
            <a:r>
              <a:rPr lang="en-US" i="1" dirty="0"/>
              <a:t>me</a:t>
            </a:r>
            <a:r>
              <a:rPr lang="en-US" dirty="0"/>
              <a:t>; and I am in no </a:t>
            </a:r>
            <a:r>
              <a:rPr lang="en-US" dirty="0" err="1"/>
              <a:t>humour</a:t>
            </a:r>
            <a:r>
              <a:rPr lang="en-US" dirty="0"/>
              <a:t> at present to give consequence to young ladies who are slighted by other men. You had better return to your partner and enjoy her smiles, for you are wasting your time with me.”</a:t>
            </a:r>
          </a:p>
          <a:p>
            <a:r>
              <a:rPr lang="en-US" dirty="0"/>
              <a:t>Mr. Bingley followed his advice. Mr. Darcy walked off; and Elizabeth remained with no very cordial feelings towards him. She told the story, however, with great spirit among her friends; for she had a lively, playful disposition, which delighted in anything ridiculous. (13)</a:t>
            </a:r>
          </a:p>
          <a:p>
            <a:pPr marL="0" indent="0">
              <a:buNone/>
            </a:pPr>
            <a:r>
              <a:rPr lang="en-US" b="1" dirty="0"/>
              <a:t>Discussion Question: What do you notice about Mr. Darcy &amp; Elizabeth’s characterization?</a:t>
            </a:r>
          </a:p>
          <a:p>
            <a:pPr marL="0" indent="0">
              <a:buNone/>
            </a:pPr>
            <a:endParaRPr lang="en-US" dirty="0"/>
          </a:p>
        </p:txBody>
      </p:sp>
    </p:spTree>
    <p:extLst>
      <p:ext uri="{BB962C8B-B14F-4D97-AF65-F5344CB8AC3E}">
        <p14:creationId xmlns:p14="http://schemas.microsoft.com/office/powerpoint/2010/main" val="866845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F1933-28E0-4398-9870-0E97B6CD0B1F}"/>
              </a:ext>
            </a:extLst>
          </p:cNvPr>
          <p:cNvSpPr>
            <a:spLocks noGrp="1"/>
          </p:cNvSpPr>
          <p:nvPr>
            <p:ph type="title"/>
          </p:nvPr>
        </p:nvSpPr>
        <p:spPr/>
        <p:txBody>
          <a:bodyPr/>
          <a:lstStyle/>
          <a:p>
            <a:r>
              <a:rPr lang="en-US" dirty="0">
                <a:solidFill>
                  <a:schemeClr val="accent1">
                    <a:lumMod val="75000"/>
                  </a:schemeClr>
                </a:solidFill>
              </a:rPr>
              <a:t>Manners</a:t>
            </a:r>
          </a:p>
        </p:txBody>
      </p:sp>
      <p:sp>
        <p:nvSpPr>
          <p:cNvPr id="3" name="Content Placeholder 2">
            <a:extLst>
              <a:ext uri="{FF2B5EF4-FFF2-40B4-BE49-F238E27FC236}">
                <a16:creationId xmlns:a16="http://schemas.microsoft.com/office/drawing/2014/main" id="{B13236B1-1007-40AA-B567-217F36B53947}"/>
              </a:ext>
            </a:extLst>
          </p:cNvPr>
          <p:cNvSpPr>
            <a:spLocks noGrp="1"/>
          </p:cNvSpPr>
          <p:nvPr>
            <p:ph idx="1"/>
          </p:nvPr>
        </p:nvSpPr>
        <p:spPr/>
        <p:txBody>
          <a:bodyPr>
            <a:normAutofit lnSpcReduction="10000"/>
          </a:bodyPr>
          <a:lstStyle/>
          <a:p>
            <a:r>
              <a:rPr lang="en-US" sz="3200" dirty="0"/>
              <a:t>The manner in which they spoke of the </a:t>
            </a:r>
            <a:r>
              <a:rPr lang="en-US" sz="3200" dirty="0" err="1"/>
              <a:t>Meryton</a:t>
            </a:r>
            <a:r>
              <a:rPr lang="en-US" sz="3200" dirty="0"/>
              <a:t> assembly was sufficiently characteristic. </a:t>
            </a:r>
            <a:r>
              <a:rPr lang="en-US" sz="3200" b="1" dirty="0"/>
              <a:t>Bingley had never met with pleasanter people or prettier girls in his life; </a:t>
            </a:r>
            <a:r>
              <a:rPr lang="en-US" sz="3200" dirty="0"/>
              <a:t>everybody had been most kind and attentive to him; there had been no formality, no stiffness; he had soon felt acquainted with all the room; and as to Miss Bennet, he could not conceive an angel more beautiful. </a:t>
            </a:r>
            <a:r>
              <a:rPr lang="en-US" sz="3200" b="1" dirty="0"/>
              <a:t>Darcy, on the contrary, had seen a collection of people in whom there was little beauty and no fashion, </a:t>
            </a:r>
            <a:r>
              <a:rPr lang="en-US" sz="3200" dirty="0"/>
              <a:t>for none of whom he had felt the smallest interest, and from none received either attention or pleasure. Miss Bennet he acknowledged to be pretty; but she smiled too much (18) </a:t>
            </a:r>
          </a:p>
          <a:p>
            <a:pPr marL="0" indent="0">
              <a:buNone/>
            </a:pPr>
            <a:r>
              <a:rPr lang="en-US" b="1" dirty="0"/>
              <a:t>Discussion Question: Is there a undertone on class? If so, how?</a:t>
            </a:r>
          </a:p>
          <a:p>
            <a:pPr marL="0" indent="0">
              <a:buNone/>
            </a:pPr>
            <a:endParaRPr lang="en-US" dirty="0"/>
          </a:p>
        </p:txBody>
      </p:sp>
    </p:spTree>
    <p:extLst>
      <p:ext uri="{BB962C8B-B14F-4D97-AF65-F5344CB8AC3E}">
        <p14:creationId xmlns:p14="http://schemas.microsoft.com/office/powerpoint/2010/main" val="1315646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7B3CB-0B82-4672-A0A6-7D4B90A254F3}"/>
              </a:ext>
            </a:extLst>
          </p:cNvPr>
          <p:cNvSpPr>
            <a:spLocks noGrp="1"/>
          </p:cNvSpPr>
          <p:nvPr>
            <p:ph type="title"/>
          </p:nvPr>
        </p:nvSpPr>
        <p:spPr/>
        <p:txBody>
          <a:bodyPr/>
          <a:lstStyle/>
          <a:p>
            <a:r>
              <a:rPr lang="en-US" dirty="0">
                <a:solidFill>
                  <a:schemeClr val="accent1">
                    <a:lumMod val="75000"/>
                  </a:schemeClr>
                </a:solidFill>
              </a:rPr>
              <a:t>Jane &amp; Elizabeth</a:t>
            </a:r>
          </a:p>
        </p:txBody>
      </p:sp>
      <p:sp>
        <p:nvSpPr>
          <p:cNvPr id="3" name="Content Placeholder 2">
            <a:extLst>
              <a:ext uri="{FF2B5EF4-FFF2-40B4-BE49-F238E27FC236}">
                <a16:creationId xmlns:a16="http://schemas.microsoft.com/office/drawing/2014/main" id="{9C5B2526-FA67-4DB8-9213-FEEF80D677EC}"/>
              </a:ext>
            </a:extLst>
          </p:cNvPr>
          <p:cNvSpPr>
            <a:spLocks noGrp="1"/>
          </p:cNvSpPr>
          <p:nvPr>
            <p:ph idx="1"/>
          </p:nvPr>
        </p:nvSpPr>
        <p:spPr/>
        <p:txBody>
          <a:bodyPr>
            <a:normAutofit fontScale="77500" lnSpcReduction="20000"/>
          </a:bodyPr>
          <a:lstStyle/>
          <a:p>
            <a:r>
              <a:rPr lang="en-US" sz="3300" dirty="0"/>
              <a:t>“He is just what a young-man ought to be,” said she, “sensible, </a:t>
            </a:r>
            <a:r>
              <a:rPr lang="en-US" sz="3300" dirty="0" err="1"/>
              <a:t>good-humoured</a:t>
            </a:r>
            <a:r>
              <a:rPr lang="en-US" sz="3300" dirty="0"/>
              <a:t>, lively; and I never saw such happy manners! so much ease, with such perfect good breeding!”</a:t>
            </a:r>
          </a:p>
          <a:p>
            <a:r>
              <a:rPr lang="en-US" sz="3300" dirty="0"/>
              <a:t>“He is also handsome,” replied Elizabeth, “which a young man ought likewise to be if he possibly can. His character is thereby complete.”</a:t>
            </a:r>
          </a:p>
          <a:p>
            <a:r>
              <a:rPr lang="en-US" sz="3300" dirty="0"/>
              <a:t>“I was very much flattered by his asking me to dance a second time. I did not expect such a compliment.”</a:t>
            </a:r>
          </a:p>
          <a:p>
            <a:r>
              <a:rPr lang="en-US" sz="3300" dirty="0"/>
              <a:t>“Did not you? </a:t>
            </a:r>
            <a:r>
              <a:rPr lang="en-US" sz="3300" i="1" dirty="0"/>
              <a:t>I</a:t>
            </a:r>
            <a:r>
              <a:rPr lang="en-US" sz="3300" dirty="0"/>
              <a:t> did for you. But that is one great difference between us. Compliments always take </a:t>
            </a:r>
            <a:r>
              <a:rPr lang="en-US" sz="3300" i="1" dirty="0"/>
              <a:t>you</a:t>
            </a:r>
            <a:r>
              <a:rPr lang="en-US" sz="3300" dirty="0"/>
              <a:t> by surprise, and </a:t>
            </a:r>
            <a:r>
              <a:rPr lang="en-US" sz="3300" i="1" dirty="0"/>
              <a:t>me</a:t>
            </a:r>
            <a:r>
              <a:rPr lang="en-US" sz="3300" dirty="0"/>
              <a:t> never. What could be more natural than his asking you again? He could not help seeing that you{19} were about five times as pretty as every other woman in the room. No thanks to his gallantry for that. Well, he certainly is very agreeable, and I give you leave to like him. You have liked many a stupider person.”</a:t>
            </a:r>
          </a:p>
          <a:p>
            <a:pPr marL="0" indent="0">
              <a:buNone/>
            </a:pPr>
            <a:r>
              <a:rPr lang="en-US" b="1" dirty="0"/>
              <a:t>Discussion Question: How do the two serve as foils to one another?</a:t>
            </a:r>
          </a:p>
          <a:p>
            <a:pPr marL="0" indent="0">
              <a:buNone/>
            </a:pPr>
            <a:endParaRPr lang="en-US" dirty="0"/>
          </a:p>
        </p:txBody>
      </p:sp>
    </p:spTree>
    <p:extLst>
      <p:ext uri="{BB962C8B-B14F-4D97-AF65-F5344CB8AC3E}">
        <p14:creationId xmlns:p14="http://schemas.microsoft.com/office/powerpoint/2010/main" val="26396802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22DCA-D2AF-488C-95FF-6D9CFB260C15}"/>
              </a:ext>
            </a:extLst>
          </p:cNvPr>
          <p:cNvSpPr>
            <a:spLocks noGrp="1"/>
          </p:cNvSpPr>
          <p:nvPr>
            <p:ph type="title"/>
          </p:nvPr>
        </p:nvSpPr>
        <p:spPr/>
        <p:txBody>
          <a:bodyPr>
            <a:normAutofit fontScale="90000"/>
          </a:bodyPr>
          <a:lstStyle/>
          <a:p>
            <a:r>
              <a:rPr lang="en-US" dirty="0"/>
              <a:t>Books I incorporate into my dissertation</a:t>
            </a:r>
          </a:p>
        </p:txBody>
      </p:sp>
      <p:pic>
        <p:nvPicPr>
          <p:cNvPr id="1026" name="Picture 2" descr="The Tenant of Wildfell Hall - Bronte, Anne">
            <a:extLst>
              <a:ext uri="{FF2B5EF4-FFF2-40B4-BE49-F238E27FC236}">
                <a16:creationId xmlns:a16="http://schemas.microsoft.com/office/drawing/2014/main" id="{F0633016-2174-4484-9BC6-2267A0BF5A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4634" y="1963478"/>
            <a:ext cx="2059060" cy="313165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gnes Grey by Anne Brontë | Goodreads">
            <a:extLst>
              <a:ext uri="{FF2B5EF4-FFF2-40B4-BE49-F238E27FC236}">
                <a16:creationId xmlns:a16="http://schemas.microsoft.com/office/drawing/2014/main" id="{E55671BA-FC59-4F2D-8504-3D95CAF5890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3694" y="1963478"/>
            <a:ext cx="2029310" cy="31180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view: 'Middlemarch' by George Eliot">
            <a:extLst>
              <a:ext uri="{FF2B5EF4-FFF2-40B4-BE49-F238E27FC236}">
                <a16:creationId xmlns:a16="http://schemas.microsoft.com/office/drawing/2014/main" id="{F288C995-B17D-44C4-BA9B-888C685FB7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5573" y="1977098"/>
            <a:ext cx="2059061" cy="313165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e Mill on the Floss by George Eliot | Goodreads">
            <a:extLst>
              <a:ext uri="{FF2B5EF4-FFF2-40B4-BE49-F238E27FC236}">
                <a16:creationId xmlns:a16="http://schemas.microsoft.com/office/drawing/2014/main" id="{4B234EFA-79D1-443F-B0BF-CFC60819A4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977099"/>
            <a:ext cx="2035573" cy="31316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Jane Eyre (Penguin Classics): Charlotte Brontë: 8601300122199: Amazon.com:  Books">
            <a:extLst>
              <a:ext uri="{FF2B5EF4-FFF2-40B4-BE49-F238E27FC236}">
                <a16:creationId xmlns:a16="http://schemas.microsoft.com/office/drawing/2014/main" id="{A4515303-60EC-4B1D-8D34-9BA9C2B0240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83004" y="1963477"/>
            <a:ext cx="2059060" cy="3118032"/>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 Jane: A Novel - Kindle edition by Park, Patricia. Literature &amp; Fiction  Kindle eBooks @ Amazon.com.">
            <a:extLst>
              <a:ext uri="{FF2B5EF4-FFF2-40B4-BE49-F238E27FC236}">
                <a16:creationId xmlns:a16="http://schemas.microsoft.com/office/drawing/2014/main" id="{541E063E-C0FE-444B-89CD-386CD351719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115392" y="1977097"/>
            <a:ext cx="2076608" cy="3104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59307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7">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rgbClr val="C19A78"/>
          </a:solidFill>
          <a:ln w="57150">
            <a:solidFill>
              <a:srgbClr val="C19A78"/>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246CE6C-9CA0-4B26-8933-E22B5A1E9E01}"/>
              </a:ext>
            </a:extLst>
          </p:cNvPr>
          <p:cNvSpPr>
            <a:spLocks noGrp="1"/>
          </p:cNvSpPr>
          <p:nvPr>
            <p:ph type="ctrTitle"/>
          </p:nvPr>
        </p:nvSpPr>
        <p:spPr>
          <a:xfrm>
            <a:off x="2066544" y="1911096"/>
            <a:ext cx="8055864" cy="2076651"/>
          </a:xfrm>
        </p:spPr>
        <p:txBody>
          <a:bodyPr anchor="b">
            <a:normAutofit/>
          </a:bodyPr>
          <a:lstStyle/>
          <a:p>
            <a:pPr algn="ctr">
              <a:lnSpc>
                <a:spcPct val="90000"/>
              </a:lnSpc>
            </a:pPr>
            <a:r>
              <a:rPr lang="en-US" sz="6800">
                <a:solidFill>
                  <a:srgbClr val="FFFFFF"/>
                </a:solidFill>
              </a:rPr>
              <a:t>Social Expectations of Women</a:t>
            </a:r>
          </a:p>
        </p:txBody>
      </p:sp>
      <p:sp>
        <p:nvSpPr>
          <p:cNvPr id="11" name="Rectangle 6">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52197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CFBC3-1CE9-4783-913E-02CCB11F0627}"/>
              </a:ext>
            </a:extLst>
          </p:cNvPr>
          <p:cNvSpPr>
            <a:spLocks noGrp="1"/>
          </p:cNvSpPr>
          <p:nvPr>
            <p:ph type="title"/>
          </p:nvPr>
        </p:nvSpPr>
        <p:spPr/>
        <p:txBody>
          <a:bodyPr/>
          <a:lstStyle/>
          <a:p>
            <a:r>
              <a:rPr lang="en-US" dirty="0">
                <a:solidFill>
                  <a:schemeClr val="accent1">
                    <a:lumMod val="75000"/>
                  </a:schemeClr>
                </a:solidFill>
              </a:rPr>
              <a:t>Social Expectations of Women</a:t>
            </a:r>
            <a:endParaRPr lang="en-US" dirty="0"/>
          </a:p>
        </p:txBody>
      </p:sp>
      <p:sp>
        <p:nvSpPr>
          <p:cNvPr id="3" name="Content Placeholder 2">
            <a:extLst>
              <a:ext uri="{FF2B5EF4-FFF2-40B4-BE49-F238E27FC236}">
                <a16:creationId xmlns:a16="http://schemas.microsoft.com/office/drawing/2014/main" id="{39485542-3428-4020-A690-4FFD842621C5}"/>
              </a:ext>
            </a:extLst>
          </p:cNvPr>
          <p:cNvSpPr>
            <a:spLocks noGrp="1"/>
          </p:cNvSpPr>
          <p:nvPr>
            <p:ph idx="1"/>
          </p:nvPr>
        </p:nvSpPr>
        <p:spPr/>
        <p:txBody>
          <a:bodyPr/>
          <a:lstStyle/>
          <a:p>
            <a:r>
              <a:rPr lang="en-US" dirty="0"/>
              <a:t>What a Woman Must Be</a:t>
            </a:r>
          </a:p>
          <a:p>
            <a:r>
              <a:rPr lang="en-US" dirty="0"/>
              <a:t>Charlotte Lucas’s Thoughts</a:t>
            </a:r>
          </a:p>
          <a:p>
            <a:r>
              <a:rPr lang="en-US" dirty="0"/>
              <a:t>Mary</a:t>
            </a:r>
          </a:p>
          <a:p>
            <a:r>
              <a:rPr lang="en-US" dirty="0"/>
              <a:t>The Nonexistent Woman</a:t>
            </a:r>
          </a:p>
        </p:txBody>
      </p:sp>
    </p:spTree>
    <p:extLst>
      <p:ext uri="{BB962C8B-B14F-4D97-AF65-F5344CB8AC3E}">
        <p14:creationId xmlns:p14="http://schemas.microsoft.com/office/powerpoint/2010/main" val="41781159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6CBF78-E5A2-4468-86DD-BF7FD495E065}"/>
              </a:ext>
            </a:extLst>
          </p:cNvPr>
          <p:cNvSpPr>
            <a:spLocks noGrp="1"/>
          </p:cNvSpPr>
          <p:nvPr>
            <p:ph type="title"/>
          </p:nvPr>
        </p:nvSpPr>
        <p:spPr/>
        <p:txBody>
          <a:bodyPr/>
          <a:lstStyle/>
          <a:p>
            <a:r>
              <a:rPr lang="en-US" dirty="0">
                <a:solidFill>
                  <a:schemeClr val="accent1">
                    <a:lumMod val="75000"/>
                  </a:schemeClr>
                </a:solidFill>
              </a:rPr>
              <a:t>What a Woman Must be </a:t>
            </a:r>
          </a:p>
        </p:txBody>
      </p:sp>
      <p:sp>
        <p:nvSpPr>
          <p:cNvPr id="3" name="Content Placeholder 2">
            <a:extLst>
              <a:ext uri="{FF2B5EF4-FFF2-40B4-BE49-F238E27FC236}">
                <a16:creationId xmlns:a16="http://schemas.microsoft.com/office/drawing/2014/main" id="{93B78965-3E1F-4583-9313-63811D413AF9}"/>
              </a:ext>
            </a:extLst>
          </p:cNvPr>
          <p:cNvSpPr>
            <a:spLocks noGrp="1"/>
          </p:cNvSpPr>
          <p:nvPr>
            <p:ph idx="1"/>
          </p:nvPr>
        </p:nvSpPr>
        <p:spPr/>
        <p:txBody>
          <a:bodyPr>
            <a:normAutofit fontScale="92500" lnSpcReduction="20000"/>
          </a:bodyPr>
          <a:lstStyle/>
          <a:p>
            <a:r>
              <a:rPr lang="en-US" dirty="0"/>
              <a:t>It may, perhaps, be pleasant,” replied Charlotte, “to be able to impose on the public in such a case; but it is sometimes a disadvantage to be so very guarded. If a woman conceals her affection with the same skill from the object of it, she may lose the opportunity of fixing him; and it will then be but poor consolation to believe the world equally in the dark. There is so much of gratitude or vanity in almost every attachment, that it is not safe to leave any to itself. We can all </a:t>
            </a:r>
            <a:r>
              <a:rPr lang="en-US" i="1" dirty="0"/>
              <a:t>begin</a:t>
            </a:r>
            <a:r>
              <a:rPr lang="en-US" dirty="0"/>
              <a:t> freely—a slight preference is natural enough; but there are very few of us who have heart enough to be really in love without encouragement. In nine cases out of ten, a woman had better show </a:t>
            </a:r>
            <a:r>
              <a:rPr lang="en-US" i="1" dirty="0"/>
              <a:t>more</a:t>
            </a:r>
            <a:r>
              <a:rPr lang="en-US" dirty="0"/>
              <a:t> affection than she feels. Bingley likes your sister undoubtedly; but he may never do more than like her, if she does not help him on.”</a:t>
            </a:r>
          </a:p>
          <a:p>
            <a:r>
              <a:rPr lang="en-US" dirty="0"/>
              <a:t>“But she does help him on, as much as her nature will allow. If </a:t>
            </a:r>
            <a:r>
              <a:rPr lang="en-US" i="1" dirty="0"/>
              <a:t>I</a:t>
            </a:r>
            <a:r>
              <a:rPr lang="en-US" dirty="0"/>
              <a:t> can perceive her regard for him, he must be a simpleton indeed not to discover it too.” (22)</a:t>
            </a:r>
          </a:p>
          <a:p>
            <a:pPr marL="0" indent="0">
              <a:buNone/>
            </a:pPr>
            <a:r>
              <a:rPr lang="en-US" b="1" dirty="0"/>
              <a:t>Discussion Question: How does Charlotte understand what woman should be?</a:t>
            </a:r>
          </a:p>
          <a:p>
            <a:pPr marL="0" indent="0">
              <a:buNone/>
            </a:pPr>
            <a:endParaRPr lang="en-US" dirty="0"/>
          </a:p>
        </p:txBody>
      </p:sp>
    </p:spTree>
    <p:extLst>
      <p:ext uri="{BB962C8B-B14F-4D97-AF65-F5344CB8AC3E}">
        <p14:creationId xmlns:p14="http://schemas.microsoft.com/office/powerpoint/2010/main" val="36195915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BF0FB6-175E-4334-86EF-177B3278B65C}"/>
              </a:ext>
            </a:extLst>
          </p:cNvPr>
          <p:cNvSpPr>
            <a:spLocks noGrp="1"/>
          </p:cNvSpPr>
          <p:nvPr>
            <p:ph type="title"/>
          </p:nvPr>
        </p:nvSpPr>
        <p:spPr/>
        <p:txBody>
          <a:bodyPr>
            <a:normAutofit/>
          </a:bodyPr>
          <a:lstStyle/>
          <a:p>
            <a:r>
              <a:rPr lang="en-US" dirty="0">
                <a:solidFill>
                  <a:schemeClr val="accent1">
                    <a:lumMod val="75000"/>
                  </a:schemeClr>
                </a:solidFill>
              </a:rPr>
              <a:t>Charlotte Lucas’s Thought </a:t>
            </a:r>
          </a:p>
        </p:txBody>
      </p:sp>
      <p:sp>
        <p:nvSpPr>
          <p:cNvPr id="3" name="Content Placeholder 2">
            <a:extLst>
              <a:ext uri="{FF2B5EF4-FFF2-40B4-BE49-F238E27FC236}">
                <a16:creationId xmlns:a16="http://schemas.microsoft.com/office/drawing/2014/main" id="{5CD83C31-05CA-46B6-B1D6-261D76C7CAB6}"/>
              </a:ext>
            </a:extLst>
          </p:cNvPr>
          <p:cNvSpPr>
            <a:spLocks noGrp="1"/>
          </p:cNvSpPr>
          <p:nvPr>
            <p:ph idx="1"/>
          </p:nvPr>
        </p:nvSpPr>
        <p:spPr/>
        <p:txBody>
          <a:bodyPr>
            <a:normAutofit lnSpcReduction="10000"/>
          </a:bodyPr>
          <a:lstStyle/>
          <a:p>
            <a:r>
              <a:rPr lang="en-US" dirty="0"/>
              <a:t>“Well,” said Charlotte, “I wish Jane success with all my heart; and if she were married to him to-morrow, I should think she had as good a chance of happiness as if she were to be studying his character for a twelvemonth. Happiness in marriage is entirely a matter of chance. If the dispositions of the parties are ever so well known to each other, or ever so similar beforehand, it does not advance their felicity in the least. </a:t>
            </a:r>
            <a:r>
              <a:rPr lang="en-US" b="1" dirty="0"/>
              <a:t>They always continue to grow sufficiently unlike afterwards to have their share of vexation; and it is better to know as little as possible of the defects of the person with whom you are to pass your life.”</a:t>
            </a:r>
          </a:p>
          <a:p>
            <a:r>
              <a:rPr lang="en-US" dirty="0"/>
              <a:t>“You make me laugh, Charlotte; but it is not sound. You know it is not sound, and that you would never act in this way yourself.” (24)</a:t>
            </a:r>
          </a:p>
          <a:p>
            <a:pPr marL="0" indent="0">
              <a:buNone/>
            </a:pPr>
            <a:r>
              <a:rPr lang="en-US" b="1" dirty="0"/>
              <a:t>Discussion Question: What kind of commentary is there on Charlotte Lucas?</a:t>
            </a:r>
          </a:p>
          <a:p>
            <a:pPr marL="0" indent="0">
              <a:buNone/>
            </a:pPr>
            <a:endParaRPr lang="en-US" dirty="0"/>
          </a:p>
          <a:p>
            <a:endParaRPr lang="en-US" dirty="0"/>
          </a:p>
        </p:txBody>
      </p:sp>
    </p:spTree>
    <p:extLst>
      <p:ext uri="{BB962C8B-B14F-4D97-AF65-F5344CB8AC3E}">
        <p14:creationId xmlns:p14="http://schemas.microsoft.com/office/powerpoint/2010/main" val="30756842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7929E8-5BC3-467C-839E-848635B8E82F}"/>
              </a:ext>
            </a:extLst>
          </p:cNvPr>
          <p:cNvSpPr>
            <a:spLocks noGrp="1"/>
          </p:cNvSpPr>
          <p:nvPr>
            <p:ph type="title"/>
          </p:nvPr>
        </p:nvSpPr>
        <p:spPr/>
        <p:txBody>
          <a:bodyPr/>
          <a:lstStyle/>
          <a:p>
            <a:r>
              <a:rPr lang="en-US" dirty="0">
                <a:solidFill>
                  <a:schemeClr val="accent1">
                    <a:lumMod val="75000"/>
                  </a:schemeClr>
                </a:solidFill>
              </a:rPr>
              <a:t>Mary</a:t>
            </a:r>
            <a:r>
              <a:rPr lang="en-US" dirty="0"/>
              <a:t> </a:t>
            </a:r>
          </a:p>
        </p:txBody>
      </p:sp>
      <p:sp>
        <p:nvSpPr>
          <p:cNvPr id="3" name="Content Placeholder 2">
            <a:extLst>
              <a:ext uri="{FF2B5EF4-FFF2-40B4-BE49-F238E27FC236}">
                <a16:creationId xmlns:a16="http://schemas.microsoft.com/office/drawing/2014/main" id="{782340FE-98C6-46A7-87E0-C703F12C8FA7}"/>
              </a:ext>
            </a:extLst>
          </p:cNvPr>
          <p:cNvSpPr>
            <a:spLocks noGrp="1"/>
          </p:cNvSpPr>
          <p:nvPr>
            <p:ph idx="1"/>
          </p:nvPr>
        </p:nvSpPr>
        <p:spPr/>
        <p:txBody>
          <a:bodyPr>
            <a:normAutofit fontScale="92500" lnSpcReduction="10000"/>
          </a:bodyPr>
          <a:lstStyle/>
          <a:p>
            <a:r>
              <a:rPr lang="en-US" dirty="0"/>
              <a:t>Her performance was pleasing, though by no means capital. After a song or two, and before she could reply to the entreaties of several that she would sing again, she was eagerly succeeded at the instrument by her sister Mary, who having, in consequence of being the only plain one in the family, worked hard for knowledge and accomplishments, was always impatient for display.</a:t>
            </a:r>
          </a:p>
          <a:p>
            <a:r>
              <a:rPr lang="en-US" dirty="0"/>
              <a:t>Mary had neither genius nor taste; and though vanity had given her application, it had given her likewise a pedantic air and conceited manner, which would have injured a higher degree of excellence than she had reached. Elizabeth, easy and unaffected, had been listened to with much more pleasure, though not playing half so well; and Mary, at the end of a long concerto, was glad to purchase praise and gratitude by Scotch and Irish airs, at the request of her younger sisters, who with some of the </a:t>
            </a:r>
            <a:r>
              <a:rPr lang="en-US" dirty="0" err="1"/>
              <a:t>Lucases</a:t>
            </a:r>
            <a:r>
              <a:rPr lang="en-US" dirty="0"/>
              <a:t>, and two or three officers, joined eagerly in dancing at one end of the room (25) </a:t>
            </a:r>
          </a:p>
          <a:p>
            <a:pPr marL="0" indent="0">
              <a:buNone/>
            </a:pPr>
            <a:r>
              <a:rPr lang="en-US" b="1" dirty="0"/>
              <a:t>Discussion Question: What does Mary represent as a character in this realm of characters? </a:t>
            </a:r>
          </a:p>
          <a:p>
            <a:pPr marL="0" indent="0">
              <a:buNone/>
            </a:pPr>
            <a:endParaRPr lang="en-US" dirty="0"/>
          </a:p>
        </p:txBody>
      </p:sp>
    </p:spTree>
    <p:extLst>
      <p:ext uri="{BB962C8B-B14F-4D97-AF65-F5344CB8AC3E}">
        <p14:creationId xmlns:p14="http://schemas.microsoft.com/office/powerpoint/2010/main" val="277020246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E4F44-A97D-418E-97A5-6D6DC38F123E}"/>
              </a:ext>
            </a:extLst>
          </p:cNvPr>
          <p:cNvSpPr>
            <a:spLocks noGrp="1"/>
          </p:cNvSpPr>
          <p:nvPr>
            <p:ph type="title"/>
          </p:nvPr>
        </p:nvSpPr>
        <p:spPr/>
        <p:txBody>
          <a:bodyPr/>
          <a:lstStyle/>
          <a:p>
            <a:r>
              <a:rPr lang="en-US" dirty="0">
                <a:solidFill>
                  <a:schemeClr val="accent1">
                    <a:lumMod val="75000"/>
                  </a:schemeClr>
                </a:solidFill>
              </a:rPr>
              <a:t>The Nonexistent Woman </a:t>
            </a:r>
          </a:p>
        </p:txBody>
      </p:sp>
      <p:sp>
        <p:nvSpPr>
          <p:cNvPr id="3" name="Content Placeholder 2">
            <a:extLst>
              <a:ext uri="{FF2B5EF4-FFF2-40B4-BE49-F238E27FC236}">
                <a16:creationId xmlns:a16="http://schemas.microsoft.com/office/drawing/2014/main" id="{EBE7D117-D5C6-4D08-95FC-1F7DEEE5DB4C}"/>
              </a:ext>
            </a:extLst>
          </p:cNvPr>
          <p:cNvSpPr>
            <a:spLocks noGrp="1"/>
          </p:cNvSpPr>
          <p:nvPr>
            <p:ph idx="1"/>
          </p:nvPr>
        </p:nvSpPr>
        <p:spPr/>
        <p:txBody>
          <a:bodyPr>
            <a:normAutofit fontScale="85000" lnSpcReduction="20000"/>
          </a:bodyPr>
          <a:lstStyle/>
          <a:p>
            <a:r>
              <a:rPr lang="en-US" dirty="0"/>
              <a:t>“Oh, certainly,” cried his faithful assistant, “no one can be really esteemed accomplished who does not greatly surpass what is usually met with. A woman must have a thorough knowledge of music, singing, drawing, dancing, and the modern languages, to deserve the word; and, besides all this, she must possess a certain something in her air and manner of walking, the tone of her voice, her address and expressions, or the word will be but half deserved.”</a:t>
            </a:r>
          </a:p>
          <a:p>
            <a:r>
              <a:rPr lang="en-US" dirty="0"/>
              <a:t>“All this she must possess,” added Darcy; “and to all she must yet add something more substantial in the improvement of her mind by extensive reading.”</a:t>
            </a:r>
          </a:p>
          <a:p>
            <a:r>
              <a:rPr lang="en-US" dirty="0"/>
              <a:t>“I am no longer surprised at your knowing </a:t>
            </a:r>
            <a:r>
              <a:rPr lang="en-US" i="1" dirty="0"/>
              <a:t>only</a:t>
            </a:r>
            <a:r>
              <a:rPr lang="en-US" dirty="0"/>
              <a:t> six accomplished women. I rather wonder now at your knowing </a:t>
            </a:r>
            <a:r>
              <a:rPr lang="en-US" i="1" dirty="0"/>
              <a:t>any</a:t>
            </a:r>
            <a:r>
              <a:rPr lang="en-US" dirty="0"/>
              <a:t>.”</a:t>
            </a:r>
          </a:p>
          <a:p>
            <a:r>
              <a:rPr lang="en-US" dirty="0"/>
              <a:t>“Are you so severe upon your own sex as to doubt the possibility of all this?”</a:t>
            </a:r>
          </a:p>
          <a:p>
            <a:r>
              <a:rPr lang="en-US" dirty="0"/>
              <a:t>“</a:t>
            </a:r>
            <a:r>
              <a:rPr lang="en-US" i="1" dirty="0"/>
              <a:t>I</a:t>
            </a:r>
            <a:r>
              <a:rPr lang="en-US" dirty="0"/>
              <a:t> never saw such a woman. </a:t>
            </a:r>
            <a:r>
              <a:rPr lang="en-US" i="1" dirty="0"/>
              <a:t>I</a:t>
            </a:r>
            <a:r>
              <a:rPr lang="en-US" dirty="0"/>
              <a:t> never saw such capacity, and taste, and application, and elegance, as you describe, united.” (39) </a:t>
            </a:r>
          </a:p>
          <a:p>
            <a:pPr marL="0" indent="0">
              <a:buNone/>
            </a:pPr>
            <a:r>
              <a:rPr lang="en-US" b="1" dirty="0"/>
              <a:t>Discussion Question: What do you notice about their commentary? </a:t>
            </a:r>
          </a:p>
          <a:p>
            <a:pPr marL="0" indent="0">
              <a:buNone/>
            </a:pPr>
            <a:endParaRPr lang="en-US" dirty="0"/>
          </a:p>
          <a:p>
            <a:endParaRPr lang="en-US" dirty="0"/>
          </a:p>
        </p:txBody>
      </p:sp>
    </p:spTree>
    <p:extLst>
      <p:ext uri="{BB962C8B-B14F-4D97-AF65-F5344CB8AC3E}">
        <p14:creationId xmlns:p14="http://schemas.microsoft.com/office/powerpoint/2010/main" val="31631062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7">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rgbClr val="C19A78"/>
          </a:solidFill>
          <a:ln w="57150">
            <a:solidFill>
              <a:srgbClr val="C19A78"/>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51E129A-DEB7-4B62-BA70-AC69CC5894F6}"/>
              </a:ext>
            </a:extLst>
          </p:cNvPr>
          <p:cNvSpPr>
            <a:spLocks noGrp="1"/>
          </p:cNvSpPr>
          <p:nvPr>
            <p:ph type="ctrTitle"/>
          </p:nvPr>
        </p:nvSpPr>
        <p:spPr>
          <a:xfrm>
            <a:off x="2066544" y="1911096"/>
            <a:ext cx="8055864" cy="2076651"/>
          </a:xfrm>
        </p:spPr>
        <p:txBody>
          <a:bodyPr anchor="b">
            <a:normAutofit/>
          </a:bodyPr>
          <a:lstStyle/>
          <a:p>
            <a:pPr algn="ctr">
              <a:lnSpc>
                <a:spcPct val="90000"/>
              </a:lnSpc>
            </a:pPr>
            <a:r>
              <a:rPr lang="en-US" sz="6800">
                <a:solidFill>
                  <a:srgbClr val="FFFFFF"/>
                </a:solidFill>
              </a:rPr>
              <a:t>The Walking Women</a:t>
            </a:r>
          </a:p>
        </p:txBody>
      </p:sp>
      <p:sp>
        <p:nvSpPr>
          <p:cNvPr id="11" name="Rectangle 6">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43463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2BD82-18E8-4D6C-BB51-AC4D8F068EFA}"/>
              </a:ext>
            </a:extLst>
          </p:cNvPr>
          <p:cNvSpPr>
            <a:spLocks noGrp="1"/>
          </p:cNvSpPr>
          <p:nvPr>
            <p:ph type="title"/>
          </p:nvPr>
        </p:nvSpPr>
        <p:spPr/>
        <p:txBody>
          <a:bodyPr/>
          <a:lstStyle/>
          <a:p>
            <a:r>
              <a:rPr lang="en-US" dirty="0">
                <a:solidFill>
                  <a:schemeClr val="accent1">
                    <a:lumMod val="75000"/>
                  </a:schemeClr>
                </a:solidFill>
              </a:rPr>
              <a:t>Elizabeth &amp; Walking </a:t>
            </a:r>
          </a:p>
        </p:txBody>
      </p:sp>
      <p:sp>
        <p:nvSpPr>
          <p:cNvPr id="3" name="Content Placeholder 2">
            <a:extLst>
              <a:ext uri="{FF2B5EF4-FFF2-40B4-BE49-F238E27FC236}">
                <a16:creationId xmlns:a16="http://schemas.microsoft.com/office/drawing/2014/main" id="{A675F311-563A-44D0-A5FE-75331D9904D8}"/>
              </a:ext>
            </a:extLst>
          </p:cNvPr>
          <p:cNvSpPr>
            <a:spLocks noGrp="1"/>
          </p:cNvSpPr>
          <p:nvPr>
            <p:ph idx="1"/>
          </p:nvPr>
        </p:nvSpPr>
        <p:spPr/>
        <p:txBody>
          <a:bodyPr>
            <a:normAutofit lnSpcReduction="10000"/>
          </a:bodyPr>
          <a:lstStyle/>
          <a:p>
            <a:r>
              <a:rPr lang="en-US" sz="3600" dirty="0"/>
              <a:t>Elizabeth, feeling really anxious, determined to go to her, though the carriage was not to be had: and as she was no horsewoman, walking was her only alternative. She declared her resolution.</a:t>
            </a:r>
          </a:p>
          <a:p>
            <a:r>
              <a:rPr lang="en-US" sz="3600" dirty="0"/>
              <a:t>“How can you be so silly,” cried her mother, “as to think of such a thing, in all this dirt! You will not be fit to be seen when you get there.”</a:t>
            </a:r>
          </a:p>
          <a:p>
            <a:r>
              <a:rPr lang="en-US" sz="3600" dirty="0"/>
              <a:t>“I shall be very fit to see Jane—which is all I want.” (32)</a:t>
            </a:r>
          </a:p>
          <a:p>
            <a:pPr marL="0" indent="0">
              <a:buNone/>
            </a:pPr>
            <a:r>
              <a:rPr lang="en-US" b="1" dirty="0"/>
              <a:t>Discussion Question: What might potentially be deduced by Elizabeth walking in the nineteenth century?</a:t>
            </a:r>
          </a:p>
          <a:p>
            <a:pPr marL="0" indent="0">
              <a:buNone/>
            </a:pPr>
            <a:endParaRPr lang="en-US" dirty="0"/>
          </a:p>
        </p:txBody>
      </p:sp>
    </p:spTree>
    <p:extLst>
      <p:ext uri="{BB962C8B-B14F-4D97-AF65-F5344CB8AC3E}">
        <p14:creationId xmlns:p14="http://schemas.microsoft.com/office/powerpoint/2010/main" val="19718762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C469EA-BFFC-4D8C-9BEE-0BC85B5517D4}"/>
              </a:ext>
            </a:extLst>
          </p:cNvPr>
          <p:cNvSpPr>
            <a:spLocks noGrp="1"/>
          </p:cNvSpPr>
          <p:nvPr>
            <p:ph type="title"/>
          </p:nvPr>
        </p:nvSpPr>
        <p:spPr/>
        <p:txBody>
          <a:bodyPr/>
          <a:lstStyle/>
          <a:p>
            <a:r>
              <a:rPr lang="en-US" dirty="0">
                <a:solidFill>
                  <a:schemeClr val="accent1">
                    <a:lumMod val="75000"/>
                  </a:schemeClr>
                </a:solidFill>
              </a:rPr>
              <a:t>Walking &amp; Talking </a:t>
            </a:r>
          </a:p>
        </p:txBody>
      </p:sp>
      <p:sp>
        <p:nvSpPr>
          <p:cNvPr id="3" name="Content Placeholder 2">
            <a:extLst>
              <a:ext uri="{FF2B5EF4-FFF2-40B4-BE49-F238E27FC236}">
                <a16:creationId xmlns:a16="http://schemas.microsoft.com/office/drawing/2014/main" id="{7BCC4C84-BACC-404C-AAB4-7521CE6F983F}"/>
              </a:ext>
            </a:extLst>
          </p:cNvPr>
          <p:cNvSpPr>
            <a:spLocks noGrp="1"/>
          </p:cNvSpPr>
          <p:nvPr>
            <p:ph idx="1"/>
          </p:nvPr>
        </p:nvSpPr>
        <p:spPr/>
        <p:txBody>
          <a:bodyPr>
            <a:normAutofit fontScale="92500" lnSpcReduction="10000"/>
          </a:bodyPr>
          <a:lstStyle/>
          <a:p>
            <a:r>
              <a:rPr lang="en-US" dirty="0"/>
              <a:t>“To walk three miles, or four miles, or five miles, or whatever it is, above her ankles in dirt, and alone, quite alone! what could she mean by it? It seems to me to show an abominable sort of conceited independence, a most country-town indifference to decorum.”</a:t>
            </a:r>
          </a:p>
          <a:p>
            <a:r>
              <a:rPr lang="en-US" dirty="0"/>
              <a:t>“It shows an affection for her sister that is very pleasing,” said Bingley.</a:t>
            </a:r>
          </a:p>
          <a:p>
            <a:r>
              <a:rPr lang="en-US" dirty="0"/>
              <a:t>“I am afraid, Mr. Darcy,” observed Miss Bingley, in a half whisper, “that this adventure has rather affected your admiration of her fine eyes.”</a:t>
            </a:r>
          </a:p>
          <a:p>
            <a:r>
              <a:rPr lang="en-US" dirty="0"/>
              <a:t>“Not at all,” he replied: “they were brightened by the exercise.” A short pause followed this speech, and Mrs. Hurst began again,— (36) </a:t>
            </a:r>
          </a:p>
          <a:p>
            <a:pPr marL="0" indent="0">
              <a:buNone/>
            </a:pPr>
            <a:r>
              <a:rPr lang="en-US" b="1" dirty="0"/>
              <a:t>Discussion Question: Why do the upper class women not approve of Elizabeth walking? </a:t>
            </a:r>
          </a:p>
          <a:p>
            <a:pPr marL="0" indent="0">
              <a:buNone/>
            </a:pPr>
            <a:endParaRPr lang="en-US" dirty="0"/>
          </a:p>
          <a:p>
            <a:endParaRPr lang="en-US" dirty="0"/>
          </a:p>
        </p:txBody>
      </p:sp>
    </p:spTree>
    <p:extLst>
      <p:ext uri="{BB962C8B-B14F-4D97-AF65-F5344CB8AC3E}">
        <p14:creationId xmlns:p14="http://schemas.microsoft.com/office/powerpoint/2010/main" val="26642467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7">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rgbClr val="C19A78"/>
          </a:solidFill>
          <a:ln w="57150">
            <a:solidFill>
              <a:srgbClr val="C19A78"/>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C39D1FF-63AB-4F51-BA62-5B08CFD061B8}"/>
              </a:ext>
            </a:extLst>
          </p:cNvPr>
          <p:cNvSpPr>
            <a:spLocks noGrp="1"/>
          </p:cNvSpPr>
          <p:nvPr>
            <p:ph type="ctrTitle"/>
          </p:nvPr>
        </p:nvSpPr>
        <p:spPr>
          <a:xfrm>
            <a:off x="2066544" y="1911096"/>
            <a:ext cx="8055864" cy="2076651"/>
          </a:xfrm>
        </p:spPr>
        <p:txBody>
          <a:bodyPr anchor="b">
            <a:normAutofit/>
          </a:bodyPr>
          <a:lstStyle/>
          <a:p>
            <a:pPr algn="ctr"/>
            <a:r>
              <a:rPr lang="en-US" sz="8000">
                <a:solidFill>
                  <a:srgbClr val="FFFFFF"/>
                </a:solidFill>
              </a:rPr>
              <a:t>Pride</a:t>
            </a:r>
          </a:p>
        </p:txBody>
      </p:sp>
      <p:sp>
        <p:nvSpPr>
          <p:cNvPr id="11" name="Rectangle 6">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81829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rgbClr val="C19A78"/>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5523DD85-8ADF-B85A-5DA5-ACE251BBDEC2}"/>
              </a:ext>
            </a:extLst>
          </p:cNvPr>
          <p:cNvSpPr>
            <a:spLocks noGrp="1"/>
          </p:cNvSpPr>
          <p:nvPr>
            <p:ph type="title"/>
          </p:nvPr>
        </p:nvSpPr>
        <p:spPr>
          <a:xfrm>
            <a:off x="841246" y="673770"/>
            <a:ext cx="3644489" cy="2414488"/>
          </a:xfrm>
        </p:spPr>
        <p:txBody>
          <a:bodyPr anchor="t">
            <a:normAutofit fontScale="90000"/>
          </a:bodyPr>
          <a:lstStyle/>
          <a:p>
            <a:r>
              <a:rPr lang="en-US" sz="6600" dirty="0">
                <a:solidFill>
                  <a:schemeClr val="bg1"/>
                </a:solidFill>
              </a:rPr>
              <a:t>Table of Contents </a:t>
            </a:r>
          </a:p>
        </p:txBody>
      </p:sp>
      <p:sp>
        <p:nvSpPr>
          <p:cNvPr id="3" name="Content Placeholder 2">
            <a:extLst>
              <a:ext uri="{FF2B5EF4-FFF2-40B4-BE49-F238E27FC236}">
                <a16:creationId xmlns:a16="http://schemas.microsoft.com/office/drawing/2014/main" id="{8ED6B981-CA99-B876-5EBE-AE695E1D3D67}"/>
              </a:ext>
            </a:extLst>
          </p:cNvPr>
          <p:cNvSpPr>
            <a:spLocks noGrp="1"/>
          </p:cNvSpPr>
          <p:nvPr>
            <p:ph idx="1"/>
          </p:nvPr>
        </p:nvSpPr>
        <p:spPr>
          <a:xfrm>
            <a:off x="6094476" y="454804"/>
            <a:ext cx="5254754" cy="4568459"/>
          </a:xfrm>
        </p:spPr>
        <p:txBody>
          <a:bodyPr>
            <a:normAutofit/>
          </a:bodyPr>
          <a:lstStyle/>
          <a:p>
            <a:r>
              <a:rPr lang="en-US" b="1" dirty="0"/>
              <a:t>Thinking through why Jane Austen adaptations are relevant to this day, especially </a:t>
            </a:r>
            <a:r>
              <a:rPr lang="en-US" b="1" i="1" dirty="0"/>
              <a:t>Pride &amp; Prejudice</a:t>
            </a:r>
          </a:p>
          <a:p>
            <a:r>
              <a:rPr lang="en-US" b="1" dirty="0"/>
              <a:t>Historical Context: Women, Domesticity, and the Marriage Market </a:t>
            </a:r>
          </a:p>
          <a:p>
            <a:r>
              <a:rPr lang="en-US" b="1" dirty="0"/>
              <a:t>Introducing </a:t>
            </a:r>
            <a:r>
              <a:rPr lang="en-US" b="1" i="1" dirty="0"/>
              <a:t>Pride &amp; Prejudice</a:t>
            </a:r>
          </a:p>
          <a:p>
            <a:r>
              <a:rPr lang="en-US" b="1" dirty="0"/>
              <a:t>Class Discussion on Pride and Prejudice Volume 1, Chapter 1 to Chapter 10 </a:t>
            </a:r>
          </a:p>
          <a:p>
            <a:r>
              <a:rPr lang="en-US" b="1" dirty="0"/>
              <a:t>Group Passage Discussion </a:t>
            </a:r>
          </a:p>
        </p:txBody>
      </p:sp>
      <p:pic>
        <p:nvPicPr>
          <p:cNvPr id="6" name="Picture 10" descr="Slidell Little Theatre: Jane Austen's Voice Resonates with Modern Audiences">
            <a:extLst>
              <a:ext uri="{FF2B5EF4-FFF2-40B4-BE49-F238E27FC236}">
                <a16:creationId xmlns:a16="http://schemas.microsoft.com/office/drawing/2014/main" id="{46557F54-386D-484E-A896-2AC2E0E601D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77253" y="3912781"/>
            <a:ext cx="3314747" cy="31464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1849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A742BD-25C5-446D-B616-B5D4AC439635}"/>
              </a:ext>
            </a:extLst>
          </p:cNvPr>
          <p:cNvSpPr>
            <a:spLocks noGrp="1"/>
          </p:cNvSpPr>
          <p:nvPr>
            <p:ph type="title"/>
          </p:nvPr>
        </p:nvSpPr>
        <p:spPr/>
        <p:txBody>
          <a:bodyPr/>
          <a:lstStyle/>
          <a:p>
            <a:r>
              <a:rPr lang="en-US" dirty="0">
                <a:solidFill>
                  <a:schemeClr val="accent1">
                    <a:lumMod val="75000"/>
                  </a:schemeClr>
                </a:solidFill>
              </a:rPr>
              <a:t>Definitions of Pride </a:t>
            </a:r>
          </a:p>
        </p:txBody>
      </p:sp>
      <p:sp>
        <p:nvSpPr>
          <p:cNvPr id="3" name="Content Placeholder 2">
            <a:extLst>
              <a:ext uri="{FF2B5EF4-FFF2-40B4-BE49-F238E27FC236}">
                <a16:creationId xmlns:a16="http://schemas.microsoft.com/office/drawing/2014/main" id="{870DC722-2C33-4B5D-BDDF-B089D16F7309}"/>
              </a:ext>
            </a:extLst>
          </p:cNvPr>
          <p:cNvSpPr>
            <a:spLocks noGrp="1"/>
          </p:cNvSpPr>
          <p:nvPr>
            <p:ph idx="1"/>
          </p:nvPr>
        </p:nvSpPr>
        <p:spPr/>
        <p:txBody>
          <a:bodyPr>
            <a:normAutofit fontScale="92500" lnSpcReduction="20000"/>
          </a:bodyPr>
          <a:lstStyle/>
          <a:p>
            <a:r>
              <a:rPr lang="en-US" dirty="0"/>
              <a:t>“His pride,” said Miss Lucas, “does not offend </a:t>
            </a:r>
            <a:r>
              <a:rPr lang="en-US" i="1" dirty="0"/>
              <a:t>me</a:t>
            </a:r>
            <a:r>
              <a:rPr lang="en-US" dirty="0"/>
              <a:t> so much as pride often does, because there is an excuse for it. One cannot wonder that so very fine a young man, with family, fortune, everything in his </a:t>
            </a:r>
            <a:r>
              <a:rPr lang="en-US" dirty="0" err="1"/>
              <a:t>favour</a:t>
            </a:r>
            <a:r>
              <a:rPr lang="en-US" dirty="0"/>
              <a:t>, should think highly of himself. If I may so express it, he has a </a:t>
            </a:r>
            <a:r>
              <a:rPr lang="en-US" i="1" dirty="0"/>
              <a:t>right</a:t>
            </a:r>
            <a:r>
              <a:rPr lang="en-US" dirty="0"/>
              <a:t> to be proud.”</a:t>
            </a:r>
          </a:p>
          <a:p>
            <a:r>
              <a:rPr lang="en-US" dirty="0"/>
              <a:t>“That is very true,” replied Elizabeth, “and I could easily forgive </a:t>
            </a:r>
            <a:r>
              <a:rPr lang="en-US" i="1" dirty="0"/>
              <a:t>his</a:t>
            </a:r>
            <a:r>
              <a:rPr lang="en-US" dirty="0"/>
              <a:t> pride, if he had not mortified </a:t>
            </a:r>
            <a:r>
              <a:rPr lang="en-US" i="1" dirty="0"/>
              <a:t>mine</a:t>
            </a:r>
            <a:r>
              <a:rPr lang="en-US" dirty="0"/>
              <a:t>.”</a:t>
            </a:r>
          </a:p>
          <a:p>
            <a:r>
              <a:rPr lang="en-US" dirty="0"/>
              <a:t>“Pride,” observed Mary, who piqued herself upon the solidity of her reflections, “is a very common failing, I believe. By all that I have ever read, I am convinced that it is very common indeed; that human nature is particularly prone to it, and that there are very few of us who do not cherish a feeling of self-complacency on the score of some quality or other, real or imaginary. Vanity and pride are different things, though the words are often{26} used synonymously. A person may be proud without being vain. Pride relates more to our opinion of ourselves; vanity to what we would have others think of us.” (21)</a:t>
            </a:r>
          </a:p>
          <a:p>
            <a:pPr marL="0" indent="0">
              <a:buNone/>
            </a:pPr>
            <a:r>
              <a:rPr lang="en-US" b="1" dirty="0"/>
              <a:t>Discussion Question: What do you notice about each women’s take on pride?</a:t>
            </a:r>
          </a:p>
          <a:p>
            <a:pPr marL="0" indent="0">
              <a:buNone/>
            </a:pPr>
            <a:endParaRPr lang="en-US" dirty="0"/>
          </a:p>
          <a:p>
            <a:endParaRPr lang="en-US" dirty="0"/>
          </a:p>
        </p:txBody>
      </p:sp>
    </p:spTree>
    <p:extLst>
      <p:ext uri="{BB962C8B-B14F-4D97-AF65-F5344CB8AC3E}">
        <p14:creationId xmlns:p14="http://schemas.microsoft.com/office/powerpoint/2010/main" val="41128073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32D45EE4-C4F0-4F72-B1C6-39F596D138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7">
            <a:extLst>
              <a:ext uri="{FF2B5EF4-FFF2-40B4-BE49-F238E27FC236}">
                <a16:creationId xmlns:a16="http://schemas.microsoft.com/office/drawing/2014/main" id="{8C459BAD-4279-4A9D-B0C5-662C5F5ED2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3203463" y="-2060461"/>
            <a:ext cx="5649003" cy="10651671"/>
          </a:xfrm>
          <a:custGeom>
            <a:avLst/>
            <a:gdLst>
              <a:gd name="connsiteX0" fmla="*/ 0 w 5649003"/>
              <a:gd name="connsiteY0" fmla="*/ 5325836 h 10651671"/>
              <a:gd name="connsiteX1" fmla="*/ 2824502 w 5649003"/>
              <a:gd name="connsiteY1" fmla="*/ 0 h 10651671"/>
              <a:gd name="connsiteX2" fmla="*/ 5649004 w 5649003"/>
              <a:gd name="connsiteY2" fmla="*/ 5325836 h 10651671"/>
              <a:gd name="connsiteX3" fmla="*/ 2824502 w 5649003"/>
              <a:gd name="connsiteY3" fmla="*/ 10651672 h 10651671"/>
              <a:gd name="connsiteX4" fmla="*/ 0 w 5649003"/>
              <a:gd name="connsiteY4" fmla="*/ 5325836 h 10651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49003" h="10651671" fill="none" extrusionOk="0">
                <a:moveTo>
                  <a:pt x="0" y="5325836"/>
                </a:moveTo>
                <a:cubicBezTo>
                  <a:pt x="186946" y="2320485"/>
                  <a:pt x="1438121" y="-52385"/>
                  <a:pt x="2824502" y="0"/>
                </a:cubicBezTo>
                <a:cubicBezTo>
                  <a:pt x="4703838" y="-43168"/>
                  <a:pt x="5583840" y="2369660"/>
                  <a:pt x="5649004" y="5325836"/>
                </a:cubicBezTo>
                <a:cubicBezTo>
                  <a:pt x="5518761" y="8289338"/>
                  <a:pt x="4285196" y="10894014"/>
                  <a:pt x="2824502" y="10651672"/>
                </a:cubicBezTo>
                <a:cubicBezTo>
                  <a:pt x="1536945" y="11016699"/>
                  <a:pt x="142947" y="8418643"/>
                  <a:pt x="0" y="5325836"/>
                </a:cubicBezTo>
                <a:close/>
              </a:path>
              <a:path w="5649003" h="10651671" stroke="0" extrusionOk="0">
                <a:moveTo>
                  <a:pt x="0" y="5325836"/>
                </a:moveTo>
                <a:cubicBezTo>
                  <a:pt x="-54350" y="2332108"/>
                  <a:pt x="1351726" y="167869"/>
                  <a:pt x="2824502" y="0"/>
                </a:cubicBezTo>
                <a:cubicBezTo>
                  <a:pt x="4182679" y="-143942"/>
                  <a:pt x="5672665" y="2549517"/>
                  <a:pt x="5649004" y="5325836"/>
                </a:cubicBezTo>
                <a:cubicBezTo>
                  <a:pt x="5518596" y="8280244"/>
                  <a:pt x="4081190" y="10622204"/>
                  <a:pt x="2824502" y="10651672"/>
                </a:cubicBezTo>
                <a:cubicBezTo>
                  <a:pt x="1216708" y="10537144"/>
                  <a:pt x="-100850" y="8264979"/>
                  <a:pt x="0" y="5325836"/>
                </a:cubicBezTo>
                <a:close/>
              </a:path>
            </a:pathLst>
          </a:custGeom>
          <a:solidFill>
            <a:srgbClr val="C19A78"/>
          </a:solidFill>
          <a:ln w="57150">
            <a:solidFill>
              <a:srgbClr val="C19A78"/>
            </a:solidFill>
            <a:extLst>
              <a:ext uri="{C807C97D-BFC1-408E-A445-0C87EB9F89A2}">
                <ask:lineSketchStyleProps xmlns:ask="http://schemas.microsoft.com/office/drawing/2018/sketchyshapes" sd="63743190">
                  <a:prstGeom prst="ellipse">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AF519F8-3670-4A19-89E8-3E95115952A3}"/>
              </a:ext>
            </a:extLst>
          </p:cNvPr>
          <p:cNvSpPr>
            <a:spLocks noGrp="1"/>
          </p:cNvSpPr>
          <p:nvPr>
            <p:ph type="ctrTitle"/>
          </p:nvPr>
        </p:nvSpPr>
        <p:spPr>
          <a:xfrm>
            <a:off x="2066544" y="1911096"/>
            <a:ext cx="8055864" cy="2076651"/>
          </a:xfrm>
        </p:spPr>
        <p:txBody>
          <a:bodyPr anchor="b">
            <a:normAutofit/>
          </a:bodyPr>
          <a:lstStyle/>
          <a:p>
            <a:pPr algn="ctr"/>
            <a:r>
              <a:rPr lang="en-US" sz="8000">
                <a:solidFill>
                  <a:srgbClr val="FFFFFF"/>
                </a:solidFill>
              </a:rPr>
              <a:t>Narrative Styles</a:t>
            </a:r>
          </a:p>
        </p:txBody>
      </p:sp>
      <p:sp>
        <p:nvSpPr>
          <p:cNvPr id="11" name="Rectangle 6">
            <a:extLst>
              <a:ext uri="{FF2B5EF4-FFF2-40B4-BE49-F238E27FC236}">
                <a16:creationId xmlns:a16="http://schemas.microsoft.com/office/drawing/2014/main" id="{0953BC39-9D68-40BE-BF3C-5C4EB782AF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17349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FFFFFF"/>
          </a:solidFill>
          <a:ln w="38100" cap="rnd">
            <a:solidFill>
              <a:srgbClr val="FFFFFF"/>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72816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63466-D9A6-4C30-958C-EBEEC1F5B5AA}"/>
              </a:ext>
            </a:extLst>
          </p:cNvPr>
          <p:cNvSpPr>
            <a:spLocks noGrp="1"/>
          </p:cNvSpPr>
          <p:nvPr>
            <p:ph type="title"/>
          </p:nvPr>
        </p:nvSpPr>
        <p:spPr/>
        <p:txBody>
          <a:bodyPr/>
          <a:lstStyle/>
          <a:p>
            <a:r>
              <a:rPr lang="en-US" dirty="0">
                <a:solidFill>
                  <a:schemeClr val="accent1">
                    <a:lumMod val="75000"/>
                  </a:schemeClr>
                </a:solidFill>
              </a:rPr>
              <a:t>FID</a:t>
            </a:r>
          </a:p>
        </p:txBody>
      </p:sp>
      <p:sp>
        <p:nvSpPr>
          <p:cNvPr id="3" name="Content Placeholder 2">
            <a:extLst>
              <a:ext uri="{FF2B5EF4-FFF2-40B4-BE49-F238E27FC236}">
                <a16:creationId xmlns:a16="http://schemas.microsoft.com/office/drawing/2014/main" id="{B8AC7272-57E6-4422-BFB8-822E322BB86E}"/>
              </a:ext>
            </a:extLst>
          </p:cNvPr>
          <p:cNvSpPr>
            <a:spLocks noGrp="1"/>
          </p:cNvSpPr>
          <p:nvPr>
            <p:ph idx="1"/>
          </p:nvPr>
        </p:nvSpPr>
        <p:spPr/>
        <p:txBody>
          <a:bodyPr>
            <a:normAutofit fontScale="70000" lnSpcReduction="20000"/>
          </a:bodyPr>
          <a:lstStyle/>
          <a:p>
            <a:r>
              <a:rPr lang="en-US" sz="3600" dirty="0"/>
              <a:t>Occupied in observing Mr. Bingley’s attention to her sister</a:t>
            </a:r>
            <a:r>
              <a:rPr lang="en-US" sz="3600" b="1" dirty="0"/>
              <a:t>, Elizabeth was far from suspecting that she was herself becoming an object of some interest in the eyes of his friend</a:t>
            </a:r>
            <a:r>
              <a:rPr lang="en-US" sz="3600" dirty="0"/>
              <a:t>. Mr. Darcy had at first scarcely allowed her to be pretty: he had looked at her without admiration at the ball; and when they next met, he looked at her only to </a:t>
            </a:r>
            <a:r>
              <a:rPr lang="en-US" sz="3600" dirty="0" err="1"/>
              <a:t>criticise</a:t>
            </a:r>
            <a:r>
              <a:rPr lang="en-US" sz="3600" dirty="0"/>
              <a:t>. But no sooner had he made it clear to himself and his friends that she had hardly a good feature in her face, than he began to find it was rendered uncommonly intelligent by the beautiful expression of her dark eyes. To this discovery succeeded some others equally mortifying. Though he had detected with a critical eye more than one failure of perfect symmetry in her form, he was forced to acknowledge her figure to be light and pleasing; and in spite of his asserting that her manners were not those of the fashionable world, he was caught by their easy playfulness. Of this she was perfectly unaware: to her he was only the man who made himself agreeable nowhere, and who had not thought her handsome enough to dance with (24)</a:t>
            </a:r>
          </a:p>
          <a:p>
            <a:pPr marL="0" indent="0">
              <a:buNone/>
            </a:pPr>
            <a:r>
              <a:rPr lang="en-US" sz="3600" b="1" dirty="0"/>
              <a:t>Discussion Question: What do you notice about their interaction? </a:t>
            </a:r>
          </a:p>
          <a:p>
            <a:pPr marL="0" indent="0">
              <a:buNone/>
            </a:pPr>
            <a:r>
              <a:rPr lang="en-US" dirty="0"/>
              <a:t> </a:t>
            </a:r>
          </a:p>
        </p:txBody>
      </p:sp>
    </p:spTree>
    <p:extLst>
      <p:ext uri="{BB962C8B-B14F-4D97-AF65-F5344CB8AC3E}">
        <p14:creationId xmlns:p14="http://schemas.microsoft.com/office/powerpoint/2010/main" val="4491460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56DE6-42F9-44F7-A31B-BACEFA0375A0}"/>
              </a:ext>
            </a:extLst>
          </p:cNvPr>
          <p:cNvSpPr>
            <a:spLocks noGrp="1"/>
          </p:cNvSpPr>
          <p:nvPr>
            <p:ph type="title"/>
          </p:nvPr>
        </p:nvSpPr>
        <p:spPr/>
        <p:txBody>
          <a:bodyPr/>
          <a:lstStyle/>
          <a:p>
            <a:r>
              <a:rPr lang="en-US" dirty="0">
                <a:solidFill>
                  <a:schemeClr val="accent1">
                    <a:lumMod val="75000"/>
                  </a:schemeClr>
                </a:solidFill>
              </a:rPr>
              <a:t>Narrative Intrusion </a:t>
            </a:r>
          </a:p>
        </p:txBody>
      </p:sp>
      <p:sp>
        <p:nvSpPr>
          <p:cNvPr id="3" name="Content Placeholder 2">
            <a:extLst>
              <a:ext uri="{FF2B5EF4-FFF2-40B4-BE49-F238E27FC236}">
                <a16:creationId xmlns:a16="http://schemas.microsoft.com/office/drawing/2014/main" id="{49C0D5B2-6868-4D4D-A235-768EB1534BE1}"/>
              </a:ext>
            </a:extLst>
          </p:cNvPr>
          <p:cNvSpPr>
            <a:spLocks noGrp="1"/>
          </p:cNvSpPr>
          <p:nvPr>
            <p:ph idx="1"/>
          </p:nvPr>
        </p:nvSpPr>
        <p:spPr/>
        <p:txBody>
          <a:bodyPr>
            <a:normAutofit fontScale="92500"/>
          </a:bodyPr>
          <a:lstStyle/>
          <a:p>
            <a:r>
              <a:rPr lang="en-US" dirty="0"/>
              <a:t>Elizabeth listened in silence, but was not convinced: their </a:t>
            </a:r>
            <a:r>
              <a:rPr lang="en-US" dirty="0" err="1"/>
              <a:t>behaviour</a:t>
            </a:r>
            <a:r>
              <a:rPr lang="en-US" dirty="0"/>
              <a:t> at the assembly had not been calculated to please in general; and with more quickness of observation and less pliancy of temper than her sister, and with a judgment, too, </a:t>
            </a:r>
            <a:r>
              <a:rPr lang="en-US" dirty="0" err="1"/>
              <a:t>unassailed</a:t>
            </a:r>
            <a:r>
              <a:rPr lang="en-US" dirty="0"/>
              <a:t> by any attention to herself, she was very little disposed to approve them. They were, in fact, very fine ladies; not deficient in good-</a:t>
            </a:r>
            <a:r>
              <a:rPr lang="en-US" dirty="0" err="1"/>
              <a:t>humour</a:t>
            </a:r>
            <a:r>
              <a:rPr lang="en-US" dirty="0"/>
              <a:t> when they were pleased, nor in the power of being agreeable where they chose it; but proud and conceited. They were rather handsome; had been educated in one of the first private seminaries in town; had a fortune of twenty thousand pounds; were in the habit of spending more than they ought, and of associating with people of rank; and were, therefore, in every respect entitled to think well of themselves and meanly of others. They were of a respectable family in the north of England; a circumstance more deeply impressed on their memories than that their brother’s fortune and their own had been acquired by trade. (17)</a:t>
            </a:r>
          </a:p>
          <a:p>
            <a:pPr marL="0" indent="0">
              <a:buNone/>
            </a:pPr>
            <a:r>
              <a:rPr lang="en-US" b="1" dirty="0"/>
              <a:t>Discussion Question: Why is there a particular narrative intrusion here, particularly on money?</a:t>
            </a:r>
          </a:p>
          <a:p>
            <a:pPr marL="0" indent="0">
              <a:buNone/>
            </a:pPr>
            <a:endParaRPr lang="en-US" dirty="0"/>
          </a:p>
        </p:txBody>
      </p:sp>
    </p:spTree>
    <p:extLst>
      <p:ext uri="{BB962C8B-B14F-4D97-AF65-F5344CB8AC3E}">
        <p14:creationId xmlns:p14="http://schemas.microsoft.com/office/powerpoint/2010/main" val="189850196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D24BFD5-D814-402B-B6C4-EEF6AE14B0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E6B9022-5CC8-4A14-97CC-5FDFBC5FE85C}"/>
              </a:ext>
            </a:extLst>
          </p:cNvPr>
          <p:cNvSpPr>
            <a:spLocks noGrp="1"/>
          </p:cNvSpPr>
          <p:nvPr>
            <p:ph type="ctrTitle"/>
          </p:nvPr>
        </p:nvSpPr>
        <p:spPr>
          <a:xfrm>
            <a:off x="838200" y="1122362"/>
            <a:ext cx="6281928" cy="4135437"/>
          </a:xfrm>
        </p:spPr>
        <p:txBody>
          <a:bodyPr>
            <a:normAutofit/>
          </a:bodyPr>
          <a:lstStyle/>
          <a:p>
            <a:r>
              <a:rPr lang="en-US" sz="8800"/>
              <a:t>Group Discussion </a:t>
            </a:r>
          </a:p>
        </p:txBody>
      </p:sp>
      <p:sp>
        <p:nvSpPr>
          <p:cNvPr id="11" name="Rectangle 10">
            <a:extLst>
              <a:ext uri="{FF2B5EF4-FFF2-40B4-BE49-F238E27FC236}">
                <a16:creationId xmlns:a16="http://schemas.microsoft.com/office/drawing/2014/main" id="{36FED7E8-9A97-475F-9FA4-113410D443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06139" y="1031284"/>
            <a:ext cx="3647661" cy="4436126"/>
          </a:xfrm>
          <a:custGeom>
            <a:avLst/>
            <a:gdLst>
              <a:gd name="connsiteX0" fmla="*/ 0 w 3647661"/>
              <a:gd name="connsiteY0" fmla="*/ 0 h 4436126"/>
              <a:gd name="connsiteX1" fmla="*/ 498514 w 3647661"/>
              <a:gd name="connsiteY1" fmla="*/ 0 h 4436126"/>
              <a:gd name="connsiteX2" fmla="*/ 1069981 w 3647661"/>
              <a:gd name="connsiteY2" fmla="*/ 0 h 4436126"/>
              <a:gd name="connsiteX3" fmla="*/ 1714401 w 3647661"/>
              <a:gd name="connsiteY3" fmla="*/ 0 h 4436126"/>
              <a:gd name="connsiteX4" fmla="*/ 2285868 w 3647661"/>
              <a:gd name="connsiteY4" fmla="*/ 0 h 4436126"/>
              <a:gd name="connsiteX5" fmla="*/ 2784381 w 3647661"/>
              <a:gd name="connsiteY5" fmla="*/ 0 h 4436126"/>
              <a:gd name="connsiteX6" fmla="*/ 3647661 w 3647661"/>
              <a:gd name="connsiteY6" fmla="*/ 0 h 4436126"/>
              <a:gd name="connsiteX7" fmla="*/ 3647661 w 3647661"/>
              <a:gd name="connsiteY7" fmla="*/ 633732 h 4436126"/>
              <a:gd name="connsiteX8" fmla="*/ 3647661 w 3647661"/>
              <a:gd name="connsiteY8" fmla="*/ 1267465 h 4436126"/>
              <a:gd name="connsiteX9" fmla="*/ 3647661 w 3647661"/>
              <a:gd name="connsiteY9" fmla="*/ 1768113 h 4436126"/>
              <a:gd name="connsiteX10" fmla="*/ 3647661 w 3647661"/>
              <a:gd name="connsiteY10" fmla="*/ 2446207 h 4436126"/>
              <a:gd name="connsiteX11" fmla="*/ 3647661 w 3647661"/>
              <a:gd name="connsiteY11" fmla="*/ 2946855 h 4436126"/>
              <a:gd name="connsiteX12" fmla="*/ 3647661 w 3647661"/>
              <a:gd name="connsiteY12" fmla="*/ 3580587 h 4436126"/>
              <a:gd name="connsiteX13" fmla="*/ 3647661 w 3647661"/>
              <a:gd name="connsiteY13" fmla="*/ 4436126 h 4436126"/>
              <a:gd name="connsiteX14" fmla="*/ 3039718 w 3647661"/>
              <a:gd name="connsiteY14" fmla="*/ 4436126 h 4436126"/>
              <a:gd name="connsiteX15" fmla="*/ 2431774 w 3647661"/>
              <a:gd name="connsiteY15" fmla="*/ 4436126 h 4436126"/>
              <a:gd name="connsiteX16" fmla="*/ 1823831 w 3647661"/>
              <a:gd name="connsiteY16" fmla="*/ 4436126 h 4436126"/>
              <a:gd name="connsiteX17" fmla="*/ 1288840 w 3647661"/>
              <a:gd name="connsiteY17" fmla="*/ 4436126 h 4436126"/>
              <a:gd name="connsiteX18" fmla="*/ 607943 w 3647661"/>
              <a:gd name="connsiteY18" fmla="*/ 4436126 h 4436126"/>
              <a:gd name="connsiteX19" fmla="*/ 0 w 3647661"/>
              <a:gd name="connsiteY19" fmla="*/ 4436126 h 4436126"/>
              <a:gd name="connsiteX20" fmla="*/ 0 w 3647661"/>
              <a:gd name="connsiteY20" fmla="*/ 3758032 h 4436126"/>
              <a:gd name="connsiteX21" fmla="*/ 0 w 3647661"/>
              <a:gd name="connsiteY21" fmla="*/ 3035578 h 4436126"/>
              <a:gd name="connsiteX22" fmla="*/ 0 w 3647661"/>
              <a:gd name="connsiteY22" fmla="*/ 2401845 h 4436126"/>
              <a:gd name="connsiteX23" fmla="*/ 0 w 3647661"/>
              <a:gd name="connsiteY23" fmla="*/ 1768113 h 4436126"/>
              <a:gd name="connsiteX24" fmla="*/ 0 w 3647661"/>
              <a:gd name="connsiteY24" fmla="*/ 1178742 h 4436126"/>
              <a:gd name="connsiteX25" fmla="*/ 0 w 3647661"/>
              <a:gd name="connsiteY25" fmla="*/ 589371 h 4436126"/>
              <a:gd name="connsiteX26" fmla="*/ 0 w 3647661"/>
              <a:gd name="connsiteY26" fmla="*/ 0 h 4436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647661" h="4436126" fill="none" extrusionOk="0">
                <a:moveTo>
                  <a:pt x="0" y="0"/>
                </a:moveTo>
                <a:cubicBezTo>
                  <a:pt x="116158" y="-16963"/>
                  <a:pt x="364681" y="-4006"/>
                  <a:pt x="498514" y="0"/>
                </a:cubicBezTo>
                <a:cubicBezTo>
                  <a:pt x="632347" y="4006"/>
                  <a:pt x="950865" y="15164"/>
                  <a:pt x="1069981" y="0"/>
                </a:cubicBezTo>
                <a:cubicBezTo>
                  <a:pt x="1189097" y="-15164"/>
                  <a:pt x="1556518" y="-23132"/>
                  <a:pt x="1714401" y="0"/>
                </a:cubicBezTo>
                <a:cubicBezTo>
                  <a:pt x="1872284" y="23132"/>
                  <a:pt x="2015985" y="9364"/>
                  <a:pt x="2285868" y="0"/>
                </a:cubicBezTo>
                <a:cubicBezTo>
                  <a:pt x="2555751" y="-9364"/>
                  <a:pt x="2555148" y="14141"/>
                  <a:pt x="2784381" y="0"/>
                </a:cubicBezTo>
                <a:cubicBezTo>
                  <a:pt x="3013614" y="-14141"/>
                  <a:pt x="3216105" y="-3763"/>
                  <a:pt x="3647661" y="0"/>
                </a:cubicBezTo>
                <a:cubicBezTo>
                  <a:pt x="3623206" y="221859"/>
                  <a:pt x="3622213" y="458853"/>
                  <a:pt x="3647661" y="633732"/>
                </a:cubicBezTo>
                <a:cubicBezTo>
                  <a:pt x="3673109" y="808611"/>
                  <a:pt x="3674779" y="1138417"/>
                  <a:pt x="3647661" y="1267465"/>
                </a:cubicBezTo>
                <a:cubicBezTo>
                  <a:pt x="3620543" y="1396513"/>
                  <a:pt x="3664792" y="1625185"/>
                  <a:pt x="3647661" y="1768113"/>
                </a:cubicBezTo>
                <a:cubicBezTo>
                  <a:pt x="3630530" y="1911041"/>
                  <a:pt x="3671056" y="2135008"/>
                  <a:pt x="3647661" y="2446207"/>
                </a:cubicBezTo>
                <a:cubicBezTo>
                  <a:pt x="3624266" y="2757406"/>
                  <a:pt x="3642702" y="2713342"/>
                  <a:pt x="3647661" y="2946855"/>
                </a:cubicBezTo>
                <a:cubicBezTo>
                  <a:pt x="3652620" y="3180368"/>
                  <a:pt x="3664319" y="3290221"/>
                  <a:pt x="3647661" y="3580587"/>
                </a:cubicBezTo>
                <a:cubicBezTo>
                  <a:pt x="3631003" y="3870953"/>
                  <a:pt x="3617531" y="4259425"/>
                  <a:pt x="3647661" y="4436126"/>
                </a:cubicBezTo>
                <a:cubicBezTo>
                  <a:pt x="3523929" y="4410412"/>
                  <a:pt x="3241413" y="4436068"/>
                  <a:pt x="3039718" y="4436126"/>
                </a:cubicBezTo>
                <a:cubicBezTo>
                  <a:pt x="2838023" y="4436184"/>
                  <a:pt x="2630387" y="4431142"/>
                  <a:pt x="2431774" y="4436126"/>
                </a:cubicBezTo>
                <a:cubicBezTo>
                  <a:pt x="2233161" y="4441110"/>
                  <a:pt x="2003296" y="4449826"/>
                  <a:pt x="1823831" y="4436126"/>
                </a:cubicBezTo>
                <a:cubicBezTo>
                  <a:pt x="1644366" y="4422426"/>
                  <a:pt x="1399453" y="4442442"/>
                  <a:pt x="1288840" y="4436126"/>
                </a:cubicBezTo>
                <a:cubicBezTo>
                  <a:pt x="1178227" y="4429810"/>
                  <a:pt x="793482" y="4411099"/>
                  <a:pt x="607943" y="4436126"/>
                </a:cubicBezTo>
                <a:cubicBezTo>
                  <a:pt x="422404" y="4461153"/>
                  <a:pt x="158703" y="4453091"/>
                  <a:pt x="0" y="4436126"/>
                </a:cubicBezTo>
                <a:cubicBezTo>
                  <a:pt x="8129" y="4099466"/>
                  <a:pt x="23502" y="4014012"/>
                  <a:pt x="0" y="3758032"/>
                </a:cubicBezTo>
                <a:cubicBezTo>
                  <a:pt x="-23502" y="3502052"/>
                  <a:pt x="8018" y="3295661"/>
                  <a:pt x="0" y="3035578"/>
                </a:cubicBezTo>
                <a:cubicBezTo>
                  <a:pt x="-8018" y="2775495"/>
                  <a:pt x="-8720" y="2595880"/>
                  <a:pt x="0" y="2401845"/>
                </a:cubicBezTo>
                <a:cubicBezTo>
                  <a:pt x="8720" y="2207810"/>
                  <a:pt x="9279" y="1982551"/>
                  <a:pt x="0" y="1768113"/>
                </a:cubicBezTo>
                <a:cubicBezTo>
                  <a:pt x="-9279" y="1553675"/>
                  <a:pt x="7090" y="1354447"/>
                  <a:pt x="0" y="1178742"/>
                </a:cubicBezTo>
                <a:cubicBezTo>
                  <a:pt x="-7090" y="1003037"/>
                  <a:pt x="-23786" y="768334"/>
                  <a:pt x="0" y="589371"/>
                </a:cubicBezTo>
                <a:cubicBezTo>
                  <a:pt x="23786" y="410408"/>
                  <a:pt x="-16955" y="242082"/>
                  <a:pt x="0" y="0"/>
                </a:cubicBezTo>
                <a:close/>
              </a:path>
              <a:path w="3647661" h="4436126" stroke="0" extrusionOk="0">
                <a:moveTo>
                  <a:pt x="0" y="0"/>
                </a:moveTo>
                <a:cubicBezTo>
                  <a:pt x="171149" y="-7244"/>
                  <a:pt x="374684" y="2591"/>
                  <a:pt x="534990" y="0"/>
                </a:cubicBezTo>
                <a:cubicBezTo>
                  <a:pt x="695296" y="-2591"/>
                  <a:pt x="907320" y="7483"/>
                  <a:pt x="1069981" y="0"/>
                </a:cubicBezTo>
                <a:cubicBezTo>
                  <a:pt x="1232642" y="-7483"/>
                  <a:pt x="1543604" y="-26203"/>
                  <a:pt x="1677924" y="0"/>
                </a:cubicBezTo>
                <a:cubicBezTo>
                  <a:pt x="1812244" y="26203"/>
                  <a:pt x="2140632" y="31361"/>
                  <a:pt x="2322344" y="0"/>
                </a:cubicBezTo>
                <a:cubicBezTo>
                  <a:pt x="2504056" y="-31361"/>
                  <a:pt x="2658834" y="3381"/>
                  <a:pt x="2893811" y="0"/>
                </a:cubicBezTo>
                <a:cubicBezTo>
                  <a:pt x="3128788" y="-3381"/>
                  <a:pt x="3338741" y="-10376"/>
                  <a:pt x="3647661" y="0"/>
                </a:cubicBezTo>
                <a:cubicBezTo>
                  <a:pt x="3628986" y="244498"/>
                  <a:pt x="3624774" y="362520"/>
                  <a:pt x="3647661" y="545010"/>
                </a:cubicBezTo>
                <a:cubicBezTo>
                  <a:pt x="3670549" y="727500"/>
                  <a:pt x="3619543" y="968439"/>
                  <a:pt x="3647661" y="1134381"/>
                </a:cubicBezTo>
                <a:cubicBezTo>
                  <a:pt x="3675779" y="1300323"/>
                  <a:pt x="3670065" y="1646297"/>
                  <a:pt x="3647661" y="1856836"/>
                </a:cubicBezTo>
                <a:cubicBezTo>
                  <a:pt x="3625257" y="2067375"/>
                  <a:pt x="3632904" y="2315399"/>
                  <a:pt x="3647661" y="2490568"/>
                </a:cubicBezTo>
                <a:cubicBezTo>
                  <a:pt x="3662418" y="2665737"/>
                  <a:pt x="3616073" y="2880164"/>
                  <a:pt x="3647661" y="3124300"/>
                </a:cubicBezTo>
                <a:cubicBezTo>
                  <a:pt x="3679249" y="3368436"/>
                  <a:pt x="3677361" y="3519722"/>
                  <a:pt x="3647661" y="3758032"/>
                </a:cubicBezTo>
                <a:cubicBezTo>
                  <a:pt x="3617961" y="3996342"/>
                  <a:pt x="3615180" y="4147465"/>
                  <a:pt x="3647661" y="4436126"/>
                </a:cubicBezTo>
                <a:cubicBezTo>
                  <a:pt x="3506685" y="4421969"/>
                  <a:pt x="3266652" y="4433618"/>
                  <a:pt x="3149147" y="4436126"/>
                </a:cubicBezTo>
                <a:cubicBezTo>
                  <a:pt x="3031642" y="4438634"/>
                  <a:pt x="2832267" y="4432536"/>
                  <a:pt x="2650634" y="4436126"/>
                </a:cubicBezTo>
                <a:cubicBezTo>
                  <a:pt x="2469001" y="4439716"/>
                  <a:pt x="2324677" y="4416284"/>
                  <a:pt x="2042690" y="4436126"/>
                </a:cubicBezTo>
                <a:cubicBezTo>
                  <a:pt x="1760703" y="4455968"/>
                  <a:pt x="1686949" y="4416099"/>
                  <a:pt x="1398270" y="4436126"/>
                </a:cubicBezTo>
                <a:cubicBezTo>
                  <a:pt x="1109591" y="4456153"/>
                  <a:pt x="1071585" y="4455485"/>
                  <a:pt x="899756" y="4436126"/>
                </a:cubicBezTo>
                <a:cubicBezTo>
                  <a:pt x="727927" y="4416767"/>
                  <a:pt x="344407" y="4430463"/>
                  <a:pt x="0" y="4436126"/>
                </a:cubicBezTo>
                <a:cubicBezTo>
                  <a:pt x="5440" y="4303018"/>
                  <a:pt x="91" y="4161914"/>
                  <a:pt x="0" y="3891116"/>
                </a:cubicBezTo>
                <a:cubicBezTo>
                  <a:pt x="-91" y="3620318"/>
                  <a:pt x="-11601" y="3462294"/>
                  <a:pt x="0" y="3301745"/>
                </a:cubicBezTo>
                <a:cubicBezTo>
                  <a:pt x="11601" y="3141196"/>
                  <a:pt x="22776" y="2916996"/>
                  <a:pt x="0" y="2756735"/>
                </a:cubicBezTo>
                <a:cubicBezTo>
                  <a:pt x="-22776" y="2596474"/>
                  <a:pt x="5257" y="2440491"/>
                  <a:pt x="0" y="2256087"/>
                </a:cubicBezTo>
                <a:cubicBezTo>
                  <a:pt x="-5257" y="2071683"/>
                  <a:pt x="20189" y="1902567"/>
                  <a:pt x="0" y="1666716"/>
                </a:cubicBezTo>
                <a:cubicBezTo>
                  <a:pt x="-20189" y="1430865"/>
                  <a:pt x="-21241" y="1161108"/>
                  <a:pt x="0" y="988622"/>
                </a:cubicBezTo>
                <a:cubicBezTo>
                  <a:pt x="21241" y="816136"/>
                  <a:pt x="17108" y="406740"/>
                  <a:pt x="0" y="0"/>
                </a:cubicBezTo>
                <a:close/>
              </a:path>
            </a:pathLst>
          </a:custGeom>
          <a:solidFill>
            <a:srgbClr val="C19A78"/>
          </a:solidFill>
          <a:ln w="57150">
            <a:solidFill>
              <a:srgbClr val="C19A78"/>
            </a:solidFill>
            <a:extLst>
              <a:ext uri="{C807C97D-BFC1-408E-A445-0C87EB9F89A2}">
                <ask:lineSketchStyleProps xmlns:ask="http://schemas.microsoft.com/office/drawing/2018/sketchyshapes" sd="68728339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6">
            <a:extLst>
              <a:ext uri="{FF2B5EF4-FFF2-40B4-BE49-F238E27FC236}">
                <a16:creationId xmlns:a16="http://schemas.microsoft.com/office/drawing/2014/main" id="{2A39B854-4B6C-4F7F-A602-6F97770CED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199" y="5439978"/>
            <a:ext cx="6281928" cy="27432"/>
          </a:xfrm>
          <a:custGeom>
            <a:avLst/>
            <a:gdLst>
              <a:gd name="connsiteX0" fmla="*/ 0 w 6281928"/>
              <a:gd name="connsiteY0" fmla="*/ 0 h 27432"/>
              <a:gd name="connsiteX1" fmla="*/ 572353 w 6281928"/>
              <a:gd name="connsiteY1" fmla="*/ 0 h 27432"/>
              <a:gd name="connsiteX2" fmla="*/ 1207526 w 6281928"/>
              <a:gd name="connsiteY2" fmla="*/ 0 h 27432"/>
              <a:gd name="connsiteX3" fmla="*/ 1779880 w 6281928"/>
              <a:gd name="connsiteY3" fmla="*/ 0 h 27432"/>
              <a:gd name="connsiteX4" fmla="*/ 2540691 w 6281928"/>
              <a:gd name="connsiteY4" fmla="*/ 0 h 27432"/>
              <a:gd name="connsiteX5" fmla="*/ 3238683 w 6281928"/>
              <a:gd name="connsiteY5" fmla="*/ 0 h 27432"/>
              <a:gd name="connsiteX6" fmla="*/ 3936675 w 6281928"/>
              <a:gd name="connsiteY6" fmla="*/ 0 h 27432"/>
              <a:gd name="connsiteX7" fmla="*/ 4760305 w 6281928"/>
              <a:gd name="connsiteY7" fmla="*/ 0 h 27432"/>
              <a:gd name="connsiteX8" fmla="*/ 5521117 w 6281928"/>
              <a:gd name="connsiteY8" fmla="*/ 0 h 27432"/>
              <a:gd name="connsiteX9" fmla="*/ 6281928 w 6281928"/>
              <a:gd name="connsiteY9" fmla="*/ 0 h 27432"/>
              <a:gd name="connsiteX10" fmla="*/ 6281928 w 6281928"/>
              <a:gd name="connsiteY10" fmla="*/ 27432 h 27432"/>
              <a:gd name="connsiteX11" fmla="*/ 5772394 w 6281928"/>
              <a:gd name="connsiteY11" fmla="*/ 27432 h 27432"/>
              <a:gd name="connsiteX12" fmla="*/ 5200040 w 6281928"/>
              <a:gd name="connsiteY12" fmla="*/ 27432 h 27432"/>
              <a:gd name="connsiteX13" fmla="*/ 4439229 w 6281928"/>
              <a:gd name="connsiteY13" fmla="*/ 27432 h 27432"/>
              <a:gd name="connsiteX14" fmla="*/ 3615599 w 6281928"/>
              <a:gd name="connsiteY14" fmla="*/ 27432 h 27432"/>
              <a:gd name="connsiteX15" fmla="*/ 2980426 w 6281928"/>
              <a:gd name="connsiteY15" fmla="*/ 27432 h 27432"/>
              <a:gd name="connsiteX16" fmla="*/ 2156795 w 6281928"/>
              <a:gd name="connsiteY16" fmla="*/ 27432 h 27432"/>
              <a:gd name="connsiteX17" fmla="*/ 1584442 w 6281928"/>
              <a:gd name="connsiteY17" fmla="*/ 27432 h 27432"/>
              <a:gd name="connsiteX18" fmla="*/ 1074908 w 6281928"/>
              <a:gd name="connsiteY18" fmla="*/ 27432 h 27432"/>
              <a:gd name="connsiteX19" fmla="*/ 0 w 6281928"/>
              <a:gd name="connsiteY19" fmla="*/ 27432 h 27432"/>
              <a:gd name="connsiteX20" fmla="*/ 0 w 6281928"/>
              <a:gd name="connsiteY20"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281928" h="27432" fill="none" extrusionOk="0">
                <a:moveTo>
                  <a:pt x="0" y="0"/>
                </a:moveTo>
                <a:cubicBezTo>
                  <a:pt x="205960" y="24870"/>
                  <a:pt x="343550" y="5918"/>
                  <a:pt x="572353" y="0"/>
                </a:cubicBezTo>
                <a:cubicBezTo>
                  <a:pt x="801156" y="-5918"/>
                  <a:pt x="1015649" y="-11381"/>
                  <a:pt x="1207526" y="0"/>
                </a:cubicBezTo>
                <a:cubicBezTo>
                  <a:pt x="1399403" y="11381"/>
                  <a:pt x="1549725" y="7866"/>
                  <a:pt x="1779880" y="0"/>
                </a:cubicBezTo>
                <a:cubicBezTo>
                  <a:pt x="2010035" y="-7866"/>
                  <a:pt x="2190674" y="12826"/>
                  <a:pt x="2540691" y="0"/>
                </a:cubicBezTo>
                <a:cubicBezTo>
                  <a:pt x="2890708" y="-12826"/>
                  <a:pt x="3025718" y="-18534"/>
                  <a:pt x="3238683" y="0"/>
                </a:cubicBezTo>
                <a:cubicBezTo>
                  <a:pt x="3451648" y="18534"/>
                  <a:pt x="3603947" y="14884"/>
                  <a:pt x="3936675" y="0"/>
                </a:cubicBezTo>
                <a:cubicBezTo>
                  <a:pt x="4269403" y="-14884"/>
                  <a:pt x="4480718" y="-24607"/>
                  <a:pt x="4760305" y="0"/>
                </a:cubicBezTo>
                <a:cubicBezTo>
                  <a:pt x="5039892" y="24607"/>
                  <a:pt x="5359549" y="-31311"/>
                  <a:pt x="5521117" y="0"/>
                </a:cubicBezTo>
                <a:cubicBezTo>
                  <a:pt x="5682685" y="31311"/>
                  <a:pt x="5986067" y="-12593"/>
                  <a:pt x="6281928" y="0"/>
                </a:cubicBezTo>
                <a:cubicBezTo>
                  <a:pt x="6282764" y="13055"/>
                  <a:pt x="6281755" y="18641"/>
                  <a:pt x="6281928" y="27432"/>
                </a:cubicBezTo>
                <a:cubicBezTo>
                  <a:pt x="6078981" y="17572"/>
                  <a:pt x="5961061" y="11434"/>
                  <a:pt x="5772394" y="27432"/>
                </a:cubicBezTo>
                <a:cubicBezTo>
                  <a:pt x="5583727" y="43430"/>
                  <a:pt x="5329968" y="33352"/>
                  <a:pt x="5200040" y="27432"/>
                </a:cubicBezTo>
                <a:cubicBezTo>
                  <a:pt x="5070112" y="21512"/>
                  <a:pt x="4793288" y="30214"/>
                  <a:pt x="4439229" y="27432"/>
                </a:cubicBezTo>
                <a:cubicBezTo>
                  <a:pt x="4085170" y="24650"/>
                  <a:pt x="3813765" y="-7322"/>
                  <a:pt x="3615599" y="27432"/>
                </a:cubicBezTo>
                <a:cubicBezTo>
                  <a:pt x="3417433" y="62186"/>
                  <a:pt x="3133643" y="29871"/>
                  <a:pt x="2980426" y="27432"/>
                </a:cubicBezTo>
                <a:cubicBezTo>
                  <a:pt x="2827209" y="24993"/>
                  <a:pt x="2380685" y="60994"/>
                  <a:pt x="2156795" y="27432"/>
                </a:cubicBezTo>
                <a:cubicBezTo>
                  <a:pt x="1932905" y="-6130"/>
                  <a:pt x="1716744" y="7746"/>
                  <a:pt x="1584442" y="27432"/>
                </a:cubicBezTo>
                <a:cubicBezTo>
                  <a:pt x="1452140" y="47118"/>
                  <a:pt x="1280887" y="21894"/>
                  <a:pt x="1074908" y="27432"/>
                </a:cubicBezTo>
                <a:cubicBezTo>
                  <a:pt x="868929" y="32970"/>
                  <a:pt x="318124" y="-8734"/>
                  <a:pt x="0" y="27432"/>
                </a:cubicBezTo>
                <a:cubicBezTo>
                  <a:pt x="988" y="17221"/>
                  <a:pt x="-970" y="7538"/>
                  <a:pt x="0" y="0"/>
                </a:cubicBezTo>
                <a:close/>
              </a:path>
              <a:path w="6281928" h="27432" stroke="0" extrusionOk="0">
                <a:moveTo>
                  <a:pt x="0" y="0"/>
                </a:moveTo>
                <a:cubicBezTo>
                  <a:pt x="135290" y="27650"/>
                  <a:pt x="488372" y="4391"/>
                  <a:pt x="635173" y="0"/>
                </a:cubicBezTo>
                <a:cubicBezTo>
                  <a:pt x="781974" y="-4391"/>
                  <a:pt x="992816" y="14310"/>
                  <a:pt x="1144707" y="0"/>
                </a:cubicBezTo>
                <a:cubicBezTo>
                  <a:pt x="1296598" y="-14310"/>
                  <a:pt x="1796462" y="-1258"/>
                  <a:pt x="1968337" y="0"/>
                </a:cubicBezTo>
                <a:cubicBezTo>
                  <a:pt x="2140212" y="1258"/>
                  <a:pt x="2343376" y="-12852"/>
                  <a:pt x="2603510" y="0"/>
                </a:cubicBezTo>
                <a:cubicBezTo>
                  <a:pt x="2863644" y="12852"/>
                  <a:pt x="2935073" y="-10591"/>
                  <a:pt x="3238683" y="0"/>
                </a:cubicBezTo>
                <a:cubicBezTo>
                  <a:pt x="3542293" y="10591"/>
                  <a:pt x="3731676" y="3538"/>
                  <a:pt x="4062313" y="0"/>
                </a:cubicBezTo>
                <a:cubicBezTo>
                  <a:pt x="4392950" y="-3538"/>
                  <a:pt x="4440715" y="28126"/>
                  <a:pt x="4634667" y="0"/>
                </a:cubicBezTo>
                <a:cubicBezTo>
                  <a:pt x="4828619" y="-28126"/>
                  <a:pt x="5052661" y="8974"/>
                  <a:pt x="5458297" y="0"/>
                </a:cubicBezTo>
                <a:cubicBezTo>
                  <a:pt x="5863933" y="-8974"/>
                  <a:pt x="5906900" y="-24516"/>
                  <a:pt x="6281928" y="0"/>
                </a:cubicBezTo>
                <a:cubicBezTo>
                  <a:pt x="6282725" y="11634"/>
                  <a:pt x="6283131" y="16994"/>
                  <a:pt x="6281928" y="27432"/>
                </a:cubicBezTo>
                <a:cubicBezTo>
                  <a:pt x="6036108" y="24483"/>
                  <a:pt x="5743611" y="19559"/>
                  <a:pt x="5583936" y="27432"/>
                </a:cubicBezTo>
                <a:cubicBezTo>
                  <a:pt x="5424261" y="35305"/>
                  <a:pt x="5250533" y="8965"/>
                  <a:pt x="4948763" y="27432"/>
                </a:cubicBezTo>
                <a:cubicBezTo>
                  <a:pt x="4646993" y="45899"/>
                  <a:pt x="4354673" y="16709"/>
                  <a:pt x="4125133" y="27432"/>
                </a:cubicBezTo>
                <a:cubicBezTo>
                  <a:pt x="3895593" y="38156"/>
                  <a:pt x="3570246" y="38353"/>
                  <a:pt x="3301502" y="27432"/>
                </a:cubicBezTo>
                <a:cubicBezTo>
                  <a:pt x="3032758" y="16511"/>
                  <a:pt x="2955340" y="21049"/>
                  <a:pt x="2729149" y="27432"/>
                </a:cubicBezTo>
                <a:cubicBezTo>
                  <a:pt x="2502958" y="33815"/>
                  <a:pt x="2269423" y="12286"/>
                  <a:pt x="2031157" y="27432"/>
                </a:cubicBezTo>
                <a:cubicBezTo>
                  <a:pt x="1792891" y="42578"/>
                  <a:pt x="1484731" y="31266"/>
                  <a:pt x="1207526" y="27432"/>
                </a:cubicBezTo>
                <a:cubicBezTo>
                  <a:pt x="930321" y="23598"/>
                  <a:pt x="560231" y="-24258"/>
                  <a:pt x="0" y="27432"/>
                </a:cubicBezTo>
                <a:cubicBezTo>
                  <a:pt x="894" y="14250"/>
                  <a:pt x="667" y="11053"/>
                  <a:pt x="0" y="0"/>
                </a:cubicBezTo>
                <a:close/>
              </a:path>
            </a:pathLst>
          </a:custGeom>
          <a:solidFill>
            <a:srgbClr val="C19A78"/>
          </a:solidFill>
          <a:ln w="41275" cap="rnd">
            <a:solidFill>
              <a:srgbClr val="C19A7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56001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8B4F24-6A71-4D73-9ACC-4D31638835CD}"/>
              </a:ext>
            </a:extLst>
          </p:cNvPr>
          <p:cNvSpPr>
            <a:spLocks noGrp="1"/>
          </p:cNvSpPr>
          <p:nvPr>
            <p:ph type="title"/>
          </p:nvPr>
        </p:nvSpPr>
        <p:spPr>
          <a:xfrm>
            <a:off x="5297762" y="329184"/>
            <a:ext cx="6251110" cy="1783080"/>
          </a:xfrm>
        </p:spPr>
        <p:txBody>
          <a:bodyPr anchor="b">
            <a:normAutofit/>
          </a:bodyPr>
          <a:lstStyle/>
          <a:p>
            <a:pPr>
              <a:lnSpc>
                <a:spcPct val="90000"/>
              </a:lnSpc>
            </a:pPr>
            <a:r>
              <a:rPr lang="en-US" sz="4000"/>
              <a:t>Why are Jane Austen Adaptations so relevant? </a:t>
            </a:r>
          </a:p>
        </p:txBody>
      </p:sp>
      <p:sp>
        <p:nvSpPr>
          <p:cNvPr id="11"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19A78"/>
          </a:solidFill>
          <a:ln w="38100" cap="rnd">
            <a:solidFill>
              <a:srgbClr val="C19A7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26EAA3A-40AC-4121-8586-96F37A44FD01}"/>
              </a:ext>
            </a:extLst>
          </p:cNvPr>
          <p:cNvSpPr>
            <a:spLocks noGrp="1"/>
          </p:cNvSpPr>
          <p:nvPr>
            <p:ph idx="1"/>
          </p:nvPr>
        </p:nvSpPr>
        <p:spPr>
          <a:xfrm>
            <a:off x="5297762" y="2706624"/>
            <a:ext cx="6251110" cy="3483864"/>
          </a:xfrm>
        </p:spPr>
        <p:txBody>
          <a:bodyPr>
            <a:normAutofit/>
          </a:bodyPr>
          <a:lstStyle/>
          <a:p>
            <a:r>
              <a:rPr lang="en-US" dirty="0"/>
              <a:t>Relevant to today’s society for:</a:t>
            </a:r>
          </a:p>
          <a:p>
            <a:pPr lvl="1"/>
            <a:r>
              <a:rPr lang="en-US" dirty="0"/>
              <a:t>Double Standards of Education between Men and Women in Education</a:t>
            </a:r>
          </a:p>
          <a:p>
            <a:pPr lvl="1"/>
            <a:r>
              <a:rPr lang="en-US" dirty="0"/>
              <a:t>The Romance &amp; The Plot </a:t>
            </a:r>
          </a:p>
          <a:p>
            <a:pPr lvl="1"/>
            <a:r>
              <a:rPr lang="en-US" dirty="0"/>
              <a:t>Class Issues</a:t>
            </a:r>
          </a:p>
          <a:p>
            <a:pPr lvl="1"/>
            <a:r>
              <a:rPr lang="en-US" dirty="0"/>
              <a:t>Realistic characters</a:t>
            </a:r>
          </a:p>
        </p:txBody>
      </p:sp>
      <p:pic>
        <p:nvPicPr>
          <p:cNvPr id="5" name="Picture 4" descr="A closeup photo of an open book">
            <a:extLst>
              <a:ext uri="{FF2B5EF4-FFF2-40B4-BE49-F238E27FC236}">
                <a16:creationId xmlns:a16="http://schemas.microsoft.com/office/drawing/2014/main" id="{E99EA197-BF4F-61F0-BBD0-4F4B9B78218D}"/>
              </a:ext>
            </a:extLst>
          </p:cNvPr>
          <p:cNvPicPr>
            <a:picLocks noChangeAspect="1"/>
          </p:cNvPicPr>
          <p:nvPr/>
        </p:nvPicPr>
        <p:blipFill rotWithShape="1">
          <a:blip r:embed="rId2"/>
          <a:srcRect l="27888" r="27120"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Tree>
    <p:extLst>
      <p:ext uri="{BB962C8B-B14F-4D97-AF65-F5344CB8AC3E}">
        <p14:creationId xmlns:p14="http://schemas.microsoft.com/office/powerpoint/2010/main" val="34352896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est Jane Austen Movie and TV Series Adaptations Ever - Thrillist">
            <a:extLst>
              <a:ext uri="{FF2B5EF4-FFF2-40B4-BE49-F238E27FC236}">
                <a16:creationId xmlns:a16="http://schemas.microsoft.com/office/drawing/2014/main" id="{3FFC6572-1D8C-41C7-A7EF-22CA34B2C7D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28625"/>
            <a:ext cx="11430000" cy="6000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8208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40" name="Rectangle 103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0C2C3B-48C7-C649-2BF4-0A5EF10F3D6F}"/>
              </a:ext>
            </a:extLst>
          </p:cNvPr>
          <p:cNvSpPr>
            <a:spLocks noGrp="1"/>
          </p:cNvSpPr>
          <p:nvPr>
            <p:ph type="title"/>
          </p:nvPr>
        </p:nvSpPr>
        <p:spPr>
          <a:xfrm>
            <a:off x="5297762" y="329184"/>
            <a:ext cx="6251110" cy="1783080"/>
          </a:xfrm>
        </p:spPr>
        <p:txBody>
          <a:bodyPr anchor="b">
            <a:normAutofit fontScale="90000"/>
          </a:bodyPr>
          <a:lstStyle/>
          <a:p>
            <a:pPr>
              <a:lnSpc>
                <a:spcPct val="90000"/>
              </a:lnSpc>
            </a:pPr>
            <a:r>
              <a:rPr lang="en-US" sz="5600" dirty="0"/>
              <a:t>Thomas Gisborne’s Influence</a:t>
            </a:r>
          </a:p>
        </p:txBody>
      </p:sp>
      <p:sp>
        <p:nvSpPr>
          <p:cNvPr id="1042"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19A78"/>
          </a:solidFill>
          <a:ln w="38100" cap="rnd">
            <a:solidFill>
              <a:srgbClr val="C19A7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CAA1837-72E9-1E6A-294D-4168E5540E75}"/>
              </a:ext>
            </a:extLst>
          </p:cNvPr>
          <p:cNvSpPr>
            <a:spLocks noGrp="1"/>
          </p:cNvSpPr>
          <p:nvPr>
            <p:ph idx="1"/>
          </p:nvPr>
        </p:nvSpPr>
        <p:spPr>
          <a:xfrm>
            <a:off x="5007935" y="2706624"/>
            <a:ext cx="6540937" cy="3483864"/>
          </a:xfrm>
        </p:spPr>
        <p:txBody>
          <a:bodyPr>
            <a:normAutofit fontScale="92500" lnSpcReduction="20000"/>
          </a:bodyPr>
          <a:lstStyle/>
          <a:p>
            <a:pPr>
              <a:lnSpc>
                <a:spcPct val="100000"/>
              </a:lnSpc>
            </a:pPr>
            <a:r>
              <a:rPr lang="en-US" sz="2000" b="0" i="0" dirty="0">
                <a:effectLst/>
                <a:latin typeface="Book Antiqua" panose="02040602050305030304" pitchFamily="18" charset="0"/>
              </a:rPr>
              <a:t>Thomas Gisborne (1758 - 1846) 'the Elder' (to distinguish him from his son, the MP Thomas Gisborne the Younger) was an Anglican priest and one of the </a:t>
            </a:r>
            <a:r>
              <a:rPr lang="en-US" sz="2000" b="0" i="0" dirty="0" err="1">
                <a:effectLst/>
                <a:latin typeface="Book Antiqua" panose="02040602050305030304" pitchFamily="18" charset="0"/>
              </a:rPr>
              <a:t>Clapham</a:t>
            </a:r>
            <a:r>
              <a:rPr lang="en-US" sz="2000" b="0" i="0" dirty="0">
                <a:effectLst/>
                <a:latin typeface="Book Antiqua" panose="02040602050305030304" pitchFamily="18" charset="0"/>
              </a:rPr>
              <a:t> Sect, who fought for the abolition of the slave trade in England</a:t>
            </a:r>
          </a:p>
          <a:p>
            <a:pPr>
              <a:lnSpc>
                <a:spcPct val="100000"/>
              </a:lnSpc>
            </a:pPr>
            <a:r>
              <a:rPr lang="en-US" sz="2000" b="0" i="0" dirty="0">
                <a:effectLst/>
                <a:latin typeface="Book Antiqua" panose="02040602050305030304" pitchFamily="18" charset="0"/>
              </a:rPr>
              <a:t>He wrote about the role of women, particularly in An Enquiry into the Duties of the Female Sex, (1797), where he argued that women's subordinate nature is innate. </a:t>
            </a:r>
          </a:p>
          <a:p>
            <a:pPr>
              <a:lnSpc>
                <a:spcPct val="100000"/>
              </a:lnSpc>
            </a:pPr>
            <a:r>
              <a:rPr lang="en-US" sz="2000" b="0" i="0" dirty="0">
                <a:effectLst/>
                <a:latin typeface="Book Antiqua" panose="02040602050305030304" pitchFamily="18" charset="0"/>
              </a:rPr>
              <a:t>Whilst he shared the view that women should not conceal their intellectual abilities, and that parents should never force their daughters into marriage, he commended the traditional feminine virtues and the domestic role for women.</a:t>
            </a:r>
            <a:endParaRPr lang="en-US" sz="2000" dirty="0">
              <a:latin typeface="Book Antiqua" panose="02040602050305030304" pitchFamily="18" charset="0"/>
            </a:endParaRPr>
          </a:p>
        </p:txBody>
      </p:sp>
      <p:pic>
        <p:nvPicPr>
          <p:cNvPr id="1030" name="Picture 6" descr="Thomas Gisborne publishes, “On the Duties of the Clerical Profession” |  Digital Austen">
            <a:extLst>
              <a:ext uri="{FF2B5EF4-FFF2-40B4-BE49-F238E27FC236}">
                <a16:creationId xmlns:a16="http://schemas.microsoft.com/office/drawing/2014/main" id="{5A57953B-88C3-BB2E-3C13-A55658DFE03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8148" r="9034"/>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3034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F36BDB6-0FE4-863E-46C1-63BDBEC50EF4}"/>
              </a:ext>
            </a:extLst>
          </p:cNvPr>
          <p:cNvSpPr>
            <a:spLocks noGrp="1"/>
          </p:cNvSpPr>
          <p:nvPr>
            <p:ph type="title"/>
          </p:nvPr>
        </p:nvSpPr>
        <p:spPr>
          <a:xfrm>
            <a:off x="640080" y="325370"/>
            <a:ext cx="6894576" cy="1784538"/>
          </a:xfrm>
        </p:spPr>
        <p:txBody>
          <a:bodyPr anchor="b">
            <a:normAutofit fontScale="90000"/>
          </a:bodyPr>
          <a:lstStyle/>
          <a:p>
            <a:pPr>
              <a:lnSpc>
                <a:spcPct val="90000"/>
              </a:lnSpc>
            </a:pPr>
            <a:r>
              <a:rPr lang="en-US" sz="5000" dirty="0"/>
              <a:t>An Enquiry into the Duties of the Female</a:t>
            </a:r>
            <a:r>
              <a:rPr lang="ko-KR" altLang="en-US" sz="5000" dirty="0"/>
              <a:t> </a:t>
            </a:r>
            <a:r>
              <a:rPr lang="en-US" altLang="ko-KR" sz="5000" dirty="0"/>
              <a:t>Sex</a:t>
            </a:r>
            <a:endParaRPr lang="en-US" sz="5000" dirty="0"/>
          </a:p>
        </p:txBody>
      </p:sp>
      <p:sp>
        <p:nvSpPr>
          <p:cNvPr id="14"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65093" y="2395391"/>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C19A78"/>
          </a:solidFill>
          <a:ln w="38100" cap="rnd">
            <a:solidFill>
              <a:srgbClr val="C19A7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34BEA2EA-80B6-A048-EB5B-741E970692EA}"/>
              </a:ext>
            </a:extLst>
          </p:cNvPr>
          <p:cNvSpPr>
            <a:spLocks noGrp="1"/>
          </p:cNvSpPr>
          <p:nvPr>
            <p:ph idx="1"/>
          </p:nvPr>
        </p:nvSpPr>
        <p:spPr>
          <a:xfrm>
            <a:off x="640080" y="2708307"/>
            <a:ext cx="6894576" cy="3485260"/>
          </a:xfrm>
        </p:spPr>
        <p:txBody>
          <a:bodyPr>
            <a:normAutofit lnSpcReduction="10000"/>
          </a:bodyPr>
          <a:lstStyle/>
          <a:p>
            <a:pPr>
              <a:lnSpc>
                <a:spcPct val="100000"/>
              </a:lnSpc>
            </a:pPr>
            <a:r>
              <a:rPr lang="en-US" sz="1400" b="0" i="0" dirty="0">
                <a:effectLst/>
                <a:latin typeface="Book Antiqua" panose="02040602050305030304" pitchFamily="18" charset="0"/>
                <a:cs typeface="Times New Roman" panose="02020603050405020304" pitchFamily="18" charset="0"/>
              </a:rPr>
              <a:t>“Since this period, however, it has been </a:t>
            </a:r>
            <a:r>
              <a:rPr lang="en-US" sz="1400" b="1" i="0" dirty="0">
                <a:effectLst/>
                <a:latin typeface="Book Antiqua" panose="02040602050305030304" pitchFamily="18" charset="0"/>
                <a:cs typeface="Times New Roman" panose="02020603050405020304" pitchFamily="18" charset="0"/>
              </a:rPr>
              <a:t>universally acknowledged</a:t>
            </a:r>
            <a:r>
              <a:rPr lang="en-US" sz="1400" b="0" i="0" dirty="0">
                <a:effectLst/>
                <a:latin typeface="Book Antiqua" panose="02040602050305030304" pitchFamily="18" charset="0"/>
                <a:cs typeface="Times New Roman" panose="02020603050405020304" pitchFamily="18" charset="0"/>
              </a:rPr>
              <a:t>, that </a:t>
            </a:r>
            <a:r>
              <a:rPr lang="en-US" sz="1400" dirty="0">
                <a:latin typeface="Book Antiqua" panose="02040602050305030304" pitchFamily="18" charset="0"/>
                <a:cs typeface="Times New Roman" panose="02020603050405020304" pitchFamily="18" charset="0"/>
              </a:rPr>
              <a:t>the intellectual powers of women are not restricted to the arts of the housekeeper and the sempstress. Genius, taste, and learning itself, have appeared in the number of female endowments and acquisitions” (“Female Mind Discriminated</a:t>
            </a:r>
            <a:r>
              <a:rPr lang="en-US" sz="1400" i="1" dirty="0">
                <a:latin typeface="Book Antiqua" panose="02040602050305030304" pitchFamily="18" charset="0"/>
                <a:cs typeface="Times New Roman" panose="02020603050405020304" pitchFamily="18" charset="0"/>
              </a:rPr>
              <a:t>” </a:t>
            </a:r>
            <a:r>
              <a:rPr lang="en-US" sz="1400" dirty="0">
                <a:latin typeface="Book Antiqua" panose="02040602050305030304" pitchFamily="18" charset="0"/>
                <a:cs typeface="Times New Roman" panose="02020603050405020304" pitchFamily="18" charset="0"/>
              </a:rPr>
              <a:t>19).</a:t>
            </a:r>
            <a:endParaRPr lang="en-US" sz="1400" b="0" i="0" dirty="0">
              <a:effectLst/>
              <a:latin typeface="Book Antiqua" panose="02040602050305030304" pitchFamily="18" charset="0"/>
              <a:cs typeface="Times New Roman" panose="02020603050405020304" pitchFamily="18" charset="0"/>
            </a:endParaRPr>
          </a:p>
          <a:p>
            <a:pPr>
              <a:lnSpc>
                <a:spcPct val="100000"/>
              </a:lnSpc>
            </a:pPr>
            <a:r>
              <a:rPr lang="en-US" sz="1400" b="0" i="0" dirty="0">
                <a:effectLst/>
                <a:latin typeface="Book Antiqua" panose="02040602050305030304" pitchFamily="18" charset="0"/>
                <a:cs typeface="Times New Roman" panose="02020603050405020304" pitchFamily="18" charset="0"/>
              </a:rPr>
              <a:t>One of Scheuermann’s most valuable contributions is in lacing her analysis of Austen’s morality with specimens from contemporary moral literature like Thomas Gisborne’s </a:t>
            </a:r>
            <a:r>
              <a:rPr lang="en-US" sz="1400" b="0" i="1" dirty="0">
                <a:effectLst/>
                <a:latin typeface="Book Antiqua" panose="02040602050305030304" pitchFamily="18" charset="0"/>
                <a:cs typeface="Times New Roman" panose="02020603050405020304" pitchFamily="18" charset="0"/>
              </a:rPr>
              <a:t>An Enquiry into the Duties of Men in the Higher and Middle Classes of Society</a:t>
            </a:r>
            <a:r>
              <a:rPr lang="en-US" sz="1400" b="0" i="0" dirty="0">
                <a:effectLst/>
                <a:latin typeface="Book Antiqua" panose="02040602050305030304" pitchFamily="18" charset="0"/>
                <a:cs typeface="Times New Roman" panose="02020603050405020304" pitchFamily="18" charset="0"/>
              </a:rPr>
              <a:t> (1794). In this popular conduct book, we find the phrase “truths universally acknowledged” that Austen later applied to eligible men of fortune, but Gisborne attaches it without irony to the duties detailed in his handbook.</a:t>
            </a:r>
          </a:p>
          <a:p>
            <a:pPr>
              <a:lnSpc>
                <a:spcPct val="100000"/>
              </a:lnSpc>
            </a:pPr>
            <a:r>
              <a:rPr lang="en-US" sz="1400" b="0" i="0" dirty="0">
                <a:effectLst/>
                <a:latin typeface="Book Antiqua" panose="02040602050305030304" pitchFamily="18" charset="0"/>
                <a:cs typeface="Times New Roman" panose="02020603050405020304" pitchFamily="18" charset="0"/>
              </a:rPr>
              <a:t>Austen was reading Gisborne in 1805, as she writes to her sister Cassandra:  “</a:t>
            </a:r>
            <a:r>
              <a:rPr lang="en-US" sz="1400" b="1" i="0" dirty="0">
                <a:effectLst/>
                <a:latin typeface="Book Antiqua" panose="02040602050305030304" pitchFamily="18" charset="0"/>
                <a:cs typeface="Times New Roman" panose="02020603050405020304" pitchFamily="18" charset="0"/>
              </a:rPr>
              <a:t>I am glad that you recommended ‘Gisborne,’ for having begun, I am pleased with it, and I had quite determined not to read it</a:t>
            </a:r>
            <a:r>
              <a:rPr lang="en-US" sz="1400" b="0" i="0" dirty="0">
                <a:effectLst/>
                <a:latin typeface="Book Antiqua" panose="02040602050305030304" pitchFamily="18" charset="0"/>
                <a:cs typeface="Times New Roman" panose="02020603050405020304" pitchFamily="18" charset="0"/>
              </a:rPr>
              <a:t>” (30 August 1805).  The most recent edition that Austen could have read would have been the sixth edition corrected, published in 1805.  All subsequent references to Gisborne’s </a:t>
            </a:r>
            <a:r>
              <a:rPr lang="en-US" sz="1400" b="0" i="1" dirty="0">
                <a:effectLst/>
                <a:latin typeface="Book Antiqua" panose="02040602050305030304" pitchFamily="18" charset="0"/>
                <a:cs typeface="Times New Roman" panose="02020603050405020304" pitchFamily="18" charset="0"/>
              </a:rPr>
              <a:t>Enquiry</a:t>
            </a:r>
            <a:r>
              <a:rPr lang="en-US" sz="1400" b="0" i="0" dirty="0">
                <a:effectLst/>
                <a:latin typeface="Book Antiqua" panose="02040602050305030304" pitchFamily="18" charset="0"/>
                <a:cs typeface="Times New Roman" panose="02020603050405020304" pitchFamily="18" charset="0"/>
              </a:rPr>
              <a:t> will refer to the first edition and appear in the text</a:t>
            </a:r>
          </a:p>
          <a:p>
            <a:pPr>
              <a:lnSpc>
                <a:spcPct val="100000"/>
              </a:lnSpc>
            </a:pPr>
            <a:endParaRPr lang="en-US" sz="1300" dirty="0"/>
          </a:p>
        </p:txBody>
      </p:sp>
      <p:pic>
        <p:nvPicPr>
          <p:cNvPr id="4" name="Picture 4" descr="A close-up of a book&#10;&#10;Description automatically generated">
            <a:extLst>
              <a:ext uri="{FF2B5EF4-FFF2-40B4-BE49-F238E27FC236}">
                <a16:creationId xmlns:a16="http://schemas.microsoft.com/office/drawing/2014/main" id="{0546B40D-8A50-AD4C-E329-4CCDE7E7ED6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3569"/>
          <a:stretch/>
        </p:blipFill>
        <p:spPr bwMode="auto">
          <a:xfrm>
            <a:off x="8141399" y="10"/>
            <a:ext cx="4050601" cy="6857990"/>
          </a:xfrm>
          <a:custGeom>
            <a:avLst/>
            <a:gdLst/>
            <a:ahLst/>
            <a:cxnLst/>
            <a:rect l="l" t="t" r="r" b="b"/>
            <a:pathLst>
              <a:path w="4050601" h="6858000">
                <a:moveTo>
                  <a:pt x="26697" y="0"/>
                </a:moveTo>
                <a:lnTo>
                  <a:pt x="4050601" y="0"/>
                </a:lnTo>
                <a:lnTo>
                  <a:pt x="4050601" y="6858000"/>
                </a:lnTo>
                <a:lnTo>
                  <a:pt x="28376" y="6858000"/>
                </a:lnTo>
                <a:lnTo>
                  <a:pt x="28782" y="6851321"/>
                </a:lnTo>
                <a:cubicBezTo>
                  <a:pt x="31911" y="6730915"/>
                  <a:pt x="35027" y="6610471"/>
                  <a:pt x="38157" y="6489990"/>
                </a:cubicBezTo>
                <a:cubicBezTo>
                  <a:pt x="38284" y="6484913"/>
                  <a:pt x="39171" y="6479963"/>
                  <a:pt x="39171" y="6474886"/>
                </a:cubicBezTo>
                <a:cubicBezTo>
                  <a:pt x="48166" y="6361042"/>
                  <a:pt x="53107" y="6247198"/>
                  <a:pt x="18899" y="6136019"/>
                </a:cubicBezTo>
                <a:cubicBezTo>
                  <a:pt x="15871" y="6125573"/>
                  <a:pt x="14262" y="6114773"/>
                  <a:pt x="14084" y="6103909"/>
                </a:cubicBezTo>
                <a:cubicBezTo>
                  <a:pt x="12413" y="6006983"/>
                  <a:pt x="16644" y="5910056"/>
                  <a:pt x="26754" y="5813650"/>
                </a:cubicBezTo>
                <a:cubicBezTo>
                  <a:pt x="31949" y="5754507"/>
                  <a:pt x="26754" y="5694475"/>
                  <a:pt x="43478" y="5635967"/>
                </a:cubicBezTo>
                <a:cubicBezTo>
                  <a:pt x="50864" y="5606890"/>
                  <a:pt x="55109" y="5577103"/>
                  <a:pt x="56147" y="5547125"/>
                </a:cubicBezTo>
                <a:cubicBezTo>
                  <a:pt x="59948" y="5474529"/>
                  <a:pt x="38537" y="5406248"/>
                  <a:pt x="18139" y="5337713"/>
                </a:cubicBezTo>
                <a:cubicBezTo>
                  <a:pt x="7370" y="5301414"/>
                  <a:pt x="-5426" y="5264355"/>
                  <a:pt x="2429" y="5226280"/>
                </a:cubicBezTo>
                <a:cubicBezTo>
                  <a:pt x="16707" y="5167720"/>
                  <a:pt x="24854" y="5107828"/>
                  <a:pt x="26754" y="5047581"/>
                </a:cubicBezTo>
                <a:cubicBezTo>
                  <a:pt x="26754" y="5004937"/>
                  <a:pt x="16365" y="4963181"/>
                  <a:pt x="20039" y="4920664"/>
                </a:cubicBezTo>
                <a:cubicBezTo>
                  <a:pt x="28211" y="4838181"/>
                  <a:pt x="30238" y="4755203"/>
                  <a:pt x="26121" y="4672415"/>
                </a:cubicBezTo>
                <a:cubicBezTo>
                  <a:pt x="26095" y="4639315"/>
                  <a:pt x="29846" y="4606317"/>
                  <a:pt x="37270" y="4574054"/>
                </a:cubicBezTo>
                <a:cubicBezTo>
                  <a:pt x="46506" y="4517120"/>
                  <a:pt x="48419" y="4459246"/>
                  <a:pt x="42971" y="4401829"/>
                </a:cubicBezTo>
                <a:cubicBezTo>
                  <a:pt x="37016" y="4335324"/>
                  <a:pt x="19279" y="4269835"/>
                  <a:pt x="14845" y="4203331"/>
                </a:cubicBezTo>
                <a:cubicBezTo>
                  <a:pt x="7876" y="4093167"/>
                  <a:pt x="17759" y="3983003"/>
                  <a:pt x="27514" y="3873347"/>
                </a:cubicBezTo>
                <a:cubicBezTo>
                  <a:pt x="35116" y="3803010"/>
                  <a:pt x="37143" y="3732178"/>
                  <a:pt x="33596" y="3661523"/>
                </a:cubicBezTo>
                <a:cubicBezTo>
                  <a:pt x="29161" y="3605426"/>
                  <a:pt x="22193" y="3549329"/>
                  <a:pt x="20926" y="3493232"/>
                </a:cubicBezTo>
                <a:cubicBezTo>
                  <a:pt x="18646" y="3392967"/>
                  <a:pt x="19532" y="3292703"/>
                  <a:pt x="25360" y="3192439"/>
                </a:cubicBezTo>
                <a:cubicBezTo>
                  <a:pt x="28274" y="3142180"/>
                  <a:pt x="32962" y="3092429"/>
                  <a:pt x="34989" y="3041789"/>
                </a:cubicBezTo>
                <a:cubicBezTo>
                  <a:pt x="37016" y="2991149"/>
                  <a:pt x="41071" y="2940002"/>
                  <a:pt x="29542" y="2890377"/>
                </a:cubicBezTo>
                <a:cubicBezTo>
                  <a:pt x="10030" y="2805978"/>
                  <a:pt x="24347" y="2721959"/>
                  <a:pt x="28528" y="2637813"/>
                </a:cubicBezTo>
                <a:cubicBezTo>
                  <a:pt x="31062" y="2585523"/>
                  <a:pt x="46266" y="2531964"/>
                  <a:pt x="32836" y="2481198"/>
                </a:cubicBezTo>
                <a:cubicBezTo>
                  <a:pt x="11677" y="2401621"/>
                  <a:pt x="25487" y="2323694"/>
                  <a:pt x="32836" y="2245386"/>
                </a:cubicBezTo>
                <a:cubicBezTo>
                  <a:pt x="41311" y="2171280"/>
                  <a:pt x="39816" y="2096361"/>
                  <a:pt x="28401" y="2022648"/>
                </a:cubicBezTo>
                <a:cubicBezTo>
                  <a:pt x="14084" y="1949518"/>
                  <a:pt x="14084" y="1874307"/>
                  <a:pt x="28401" y="1801178"/>
                </a:cubicBezTo>
                <a:cubicBezTo>
                  <a:pt x="40260" y="1740816"/>
                  <a:pt x="41628" y="1678868"/>
                  <a:pt x="32455" y="1618037"/>
                </a:cubicBezTo>
                <a:cubicBezTo>
                  <a:pt x="26247" y="1574505"/>
                  <a:pt x="15098" y="1531226"/>
                  <a:pt x="13578" y="1487694"/>
                </a:cubicBezTo>
                <a:cubicBezTo>
                  <a:pt x="10436" y="1396656"/>
                  <a:pt x="12298" y="1305517"/>
                  <a:pt x="19153" y="1214696"/>
                </a:cubicBezTo>
                <a:cubicBezTo>
                  <a:pt x="27134" y="1111259"/>
                  <a:pt x="42464" y="1008202"/>
                  <a:pt x="31822" y="904004"/>
                </a:cubicBezTo>
                <a:cubicBezTo>
                  <a:pt x="28148" y="868213"/>
                  <a:pt x="20673" y="832549"/>
                  <a:pt x="19913" y="796632"/>
                </a:cubicBezTo>
                <a:cubicBezTo>
                  <a:pt x="18266" y="729366"/>
                  <a:pt x="17505" y="662989"/>
                  <a:pt x="21306" y="593565"/>
                </a:cubicBezTo>
                <a:cubicBezTo>
                  <a:pt x="25107" y="524142"/>
                  <a:pt x="39550" y="453703"/>
                  <a:pt x="29795" y="385549"/>
                </a:cubicBezTo>
                <a:cubicBezTo>
                  <a:pt x="20039" y="317394"/>
                  <a:pt x="26374" y="250382"/>
                  <a:pt x="32709" y="183497"/>
                </a:cubicBezTo>
                <a:cubicBezTo>
                  <a:pt x="35750" y="151705"/>
                  <a:pt x="37809" y="120261"/>
                  <a:pt x="37254" y="88945"/>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848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6">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rgbClr val="C19A78"/>
          </a:solidFill>
          <a:ln w="38100" cap="rnd">
            <a:solidFill>
              <a:srgbClr val="C19A78"/>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E860B2-B6F2-8B82-70DD-B599DA8983EC}"/>
              </a:ext>
            </a:extLst>
          </p:cNvPr>
          <p:cNvSpPr>
            <a:spLocks noGrp="1"/>
          </p:cNvSpPr>
          <p:nvPr>
            <p:ph type="title"/>
          </p:nvPr>
        </p:nvSpPr>
        <p:spPr>
          <a:xfrm>
            <a:off x="838200" y="365125"/>
            <a:ext cx="10932042" cy="1325563"/>
          </a:xfrm>
        </p:spPr>
        <p:txBody>
          <a:bodyPr>
            <a:normAutofit/>
          </a:bodyPr>
          <a:lstStyle/>
          <a:p>
            <a:r>
              <a:rPr lang="en-US" sz="5400" dirty="0"/>
              <a:t>Themes within Pride &amp; Prejudice </a:t>
            </a:r>
          </a:p>
        </p:txBody>
      </p:sp>
      <p:sp>
        <p:nvSpPr>
          <p:cNvPr id="3" name="Content Placeholder 2">
            <a:extLst>
              <a:ext uri="{FF2B5EF4-FFF2-40B4-BE49-F238E27FC236}">
                <a16:creationId xmlns:a16="http://schemas.microsoft.com/office/drawing/2014/main" id="{0E33785E-2007-4C05-AE44-9479E5D5F1A9}"/>
              </a:ext>
            </a:extLst>
          </p:cNvPr>
          <p:cNvSpPr>
            <a:spLocks noGrp="1"/>
          </p:cNvSpPr>
          <p:nvPr>
            <p:ph idx="1"/>
          </p:nvPr>
        </p:nvSpPr>
        <p:spPr>
          <a:xfrm>
            <a:off x="838200" y="1929384"/>
            <a:ext cx="10515600" cy="4251960"/>
          </a:xfrm>
        </p:spPr>
        <p:txBody>
          <a:bodyPr>
            <a:normAutofit fontScale="92500" lnSpcReduction="10000"/>
          </a:bodyPr>
          <a:lstStyle/>
          <a:p>
            <a:r>
              <a:rPr lang="en-US" dirty="0"/>
              <a:t>Marriage</a:t>
            </a:r>
          </a:p>
          <a:p>
            <a:r>
              <a:rPr lang="en-US" dirty="0"/>
              <a:t>Gender Roles </a:t>
            </a:r>
          </a:p>
          <a:p>
            <a:r>
              <a:rPr lang="en-US" dirty="0"/>
              <a:t>Feminism</a:t>
            </a:r>
          </a:p>
          <a:p>
            <a:r>
              <a:rPr lang="en-US" dirty="0"/>
              <a:t>Gentry – Class</a:t>
            </a:r>
          </a:p>
          <a:p>
            <a:r>
              <a:rPr lang="en-US" dirty="0"/>
              <a:t>Emotions &amp; Rationality</a:t>
            </a:r>
          </a:p>
          <a:p>
            <a:r>
              <a:rPr lang="en-US" dirty="0"/>
              <a:t>Social Expectations </a:t>
            </a:r>
          </a:p>
          <a:p>
            <a:r>
              <a:rPr lang="en-US" dirty="0"/>
              <a:t>Education  </a:t>
            </a:r>
          </a:p>
          <a:p>
            <a:r>
              <a:rPr lang="en-US" dirty="0"/>
              <a:t>Realism </a:t>
            </a:r>
          </a:p>
        </p:txBody>
      </p:sp>
    </p:spTree>
    <p:extLst>
      <p:ext uri="{BB962C8B-B14F-4D97-AF65-F5344CB8AC3E}">
        <p14:creationId xmlns:p14="http://schemas.microsoft.com/office/powerpoint/2010/main" val="47351410"/>
      </p:ext>
    </p:extLst>
  </p:cSld>
  <p:clrMapOvr>
    <a:masterClrMapping/>
  </p:clrMapOvr>
</p:sld>
</file>

<file path=ppt/theme/theme1.xml><?xml version="1.0" encoding="utf-8"?>
<a:theme xmlns:a="http://schemas.openxmlformats.org/drawingml/2006/main" name="SketchyVTI">
  <a:themeElements>
    <a:clrScheme name="AnalogousFromLightSeedRightStep">
      <a:dk1>
        <a:srgbClr val="000000"/>
      </a:dk1>
      <a:lt1>
        <a:srgbClr val="FFFFFF"/>
      </a:lt1>
      <a:dk2>
        <a:srgbClr val="393620"/>
      </a:dk2>
      <a:lt2>
        <a:srgbClr val="E2E5E8"/>
      </a:lt2>
      <a:accent1>
        <a:srgbClr val="C19A78"/>
      </a:accent1>
      <a:accent2>
        <a:srgbClr val="AAA369"/>
      </a:accent2>
      <a:accent3>
        <a:srgbClr val="98A776"/>
      </a:accent3>
      <a:accent4>
        <a:srgbClr val="7FAF6C"/>
      </a:accent4>
      <a:accent5>
        <a:srgbClr val="78AF80"/>
      </a:accent5>
      <a:accent6>
        <a:srgbClr val="6CAE90"/>
      </a:accent6>
      <a:hlink>
        <a:srgbClr val="5D85A8"/>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342</TotalTime>
  <Words>4677</Words>
  <Application>Microsoft Macintosh PowerPoint</Application>
  <PresentationFormat>Widescreen</PresentationFormat>
  <Paragraphs>178</Paragraphs>
  <Slides>44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44</vt:i4>
      </vt:variant>
    </vt:vector>
  </HeadingPairs>
  <TitlesOfParts>
    <vt:vector size="50" baseType="lpstr">
      <vt:lpstr>Arial</vt:lpstr>
      <vt:lpstr>Book Antiqua</vt:lpstr>
      <vt:lpstr>Calibri</vt:lpstr>
      <vt:lpstr>Modern Love</vt:lpstr>
      <vt:lpstr>The Hand</vt:lpstr>
      <vt:lpstr>SketchyVTI</vt:lpstr>
      <vt:lpstr>The Cultural Jane Austen</vt:lpstr>
      <vt:lpstr>About the Instructor</vt:lpstr>
      <vt:lpstr>Books I incorporate into my dissertation</vt:lpstr>
      <vt:lpstr>Table of Contents </vt:lpstr>
      <vt:lpstr>Why are Jane Austen Adaptations so relevant? </vt:lpstr>
      <vt:lpstr>PowerPoint Presentation</vt:lpstr>
      <vt:lpstr>Thomas Gisborne’s Influence</vt:lpstr>
      <vt:lpstr>An Enquiry into the Duties of the Female Sex</vt:lpstr>
      <vt:lpstr>Themes within Pride &amp; Prejudice </vt:lpstr>
      <vt:lpstr>Historical Timeline</vt:lpstr>
      <vt:lpstr>Themes within Quotations</vt:lpstr>
      <vt:lpstr>Why are there so many characters within Pride &amp; Prejudice?</vt:lpstr>
      <vt:lpstr>The Concept of Narrative Asymmetry </vt:lpstr>
      <vt:lpstr>Character</vt:lpstr>
      <vt:lpstr>Important passages</vt:lpstr>
      <vt:lpstr>It is a truth universally acknowledged</vt:lpstr>
      <vt:lpstr>Family Relations &amp; Money</vt:lpstr>
      <vt:lpstr>Family Relations &amp; Money</vt:lpstr>
      <vt:lpstr>Mr. Bennet &amp; Mrs. Bennet </vt:lpstr>
      <vt:lpstr>Mr. Bennet’s Property </vt:lpstr>
      <vt:lpstr>The Marriage Question</vt:lpstr>
      <vt:lpstr>The Question of Marriage </vt:lpstr>
      <vt:lpstr>Gentleman </vt:lpstr>
      <vt:lpstr>Mr. Bingley </vt:lpstr>
      <vt:lpstr>Mr. Bingley &amp; Mr. Darcy</vt:lpstr>
      <vt:lpstr>Darcy &amp; Bingley </vt:lpstr>
      <vt:lpstr>Mr. Darcy &amp; Elizabeth </vt:lpstr>
      <vt:lpstr>Manners</vt:lpstr>
      <vt:lpstr>Jane &amp; Elizabeth</vt:lpstr>
      <vt:lpstr>Social Expectations of Women</vt:lpstr>
      <vt:lpstr>Social Expectations of Women</vt:lpstr>
      <vt:lpstr>What a Woman Must be </vt:lpstr>
      <vt:lpstr>Charlotte Lucas’s Thought </vt:lpstr>
      <vt:lpstr>Mary </vt:lpstr>
      <vt:lpstr>The Nonexistent Woman </vt:lpstr>
      <vt:lpstr>The Walking Women</vt:lpstr>
      <vt:lpstr>Elizabeth &amp; Walking </vt:lpstr>
      <vt:lpstr>Walking &amp; Talking </vt:lpstr>
      <vt:lpstr>Pride</vt:lpstr>
      <vt:lpstr>Definitions of Pride </vt:lpstr>
      <vt:lpstr>Narrative Styles</vt:lpstr>
      <vt:lpstr>FID</vt:lpstr>
      <vt:lpstr>Narrative Intrusion </vt:lpstr>
      <vt:lpstr>Group Discussion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Cultural Jane Austen</dc:title>
  <dc:creator>Microsoft Office User</dc:creator>
  <cp:lastModifiedBy>Microsoft Office User</cp:lastModifiedBy>
  <cp:revision>24</cp:revision>
  <dcterms:created xsi:type="dcterms:W3CDTF">2024-01-31T20:40:35Z</dcterms:created>
  <dcterms:modified xsi:type="dcterms:W3CDTF">2024-02-01T21:20:45Z</dcterms:modified>
</cp:coreProperties>
</file>