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y="6858000" cx="12192000"/>
  <p:notesSz cx="6858000" cy="9144000"/>
  <p:embeddedFontLst>
    <p:embeddedFont>
      <p:font typeface="Roboto"/>
      <p:regular r:id="rId47"/>
      <p:bold r:id="rId48"/>
      <p:italic r:id="rId49"/>
      <p:boldItalic r:id="rId50"/>
    </p:embeddedFont>
    <p:embeddedFont>
      <p:font typeface="Lora"/>
      <p:regular r:id="rId51"/>
      <p:bold r:id="rId52"/>
      <p:italic r:id="rId53"/>
      <p:boldItalic r:id="rId54"/>
    </p:embeddedFont>
    <p:embeddedFont>
      <p:font typeface="Merriweather"/>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9" roundtripDataSignature="AMtx7mgrKE6L1lohEJRUgVJIFmi7F4Zo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ora-regular.fntdata"/><Relationship Id="rId50" Type="http://schemas.openxmlformats.org/officeDocument/2006/relationships/font" Target="fonts/Roboto-boldItalic.fntdata"/><Relationship Id="rId53" Type="http://schemas.openxmlformats.org/officeDocument/2006/relationships/font" Target="fonts/Lora-italic.fntdata"/><Relationship Id="rId52" Type="http://schemas.openxmlformats.org/officeDocument/2006/relationships/font" Target="fonts/Lora-bold.fntdata"/><Relationship Id="rId11" Type="http://schemas.openxmlformats.org/officeDocument/2006/relationships/slide" Target="slides/slide7.xml"/><Relationship Id="rId55" Type="http://schemas.openxmlformats.org/officeDocument/2006/relationships/font" Target="fonts/Merriweather-regular.fntdata"/><Relationship Id="rId10" Type="http://schemas.openxmlformats.org/officeDocument/2006/relationships/slide" Target="slides/slide6.xml"/><Relationship Id="rId54" Type="http://schemas.openxmlformats.org/officeDocument/2006/relationships/font" Target="fonts/Lora-boldItalic.fntdata"/><Relationship Id="rId13" Type="http://schemas.openxmlformats.org/officeDocument/2006/relationships/slide" Target="slides/slide9.xml"/><Relationship Id="rId57" Type="http://schemas.openxmlformats.org/officeDocument/2006/relationships/font" Target="fonts/Merriweather-italic.fntdata"/><Relationship Id="rId12" Type="http://schemas.openxmlformats.org/officeDocument/2006/relationships/slide" Target="slides/slide8.xml"/><Relationship Id="rId56" Type="http://schemas.openxmlformats.org/officeDocument/2006/relationships/font" Target="fonts/Merriweather-bold.fntdata"/><Relationship Id="rId15" Type="http://schemas.openxmlformats.org/officeDocument/2006/relationships/slide" Target="slides/slide11.xml"/><Relationship Id="rId59" Type="http://customschemas.google.com/relationships/presentationmetadata" Target="metadata"/><Relationship Id="rId14" Type="http://schemas.openxmlformats.org/officeDocument/2006/relationships/slide" Target="slides/slide10.xml"/><Relationship Id="rId58" Type="http://schemas.openxmlformats.org/officeDocument/2006/relationships/font" Target="fonts/Merriweather-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b8d7077719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b8d7077719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2b8d7077719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895b9aaf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895b9aaf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2b895b9aaf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895b9aaf0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b895b9aaf0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2b895b9aaf0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b895b9aaf0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b895b9aaf0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2b895b9aaf0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b895b9aaf0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b895b9aaf0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2b895b9aaf0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b895b9aaf0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b895b9aaf0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2b895b9aaf0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b895b9aaf0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b895b9aaf0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b895b9aaf0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b895b9aaf0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b895b9aaf0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2b895b9aaf0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b895b9aaf0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b895b9aaf0_0_1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2b895b9aaf0_0_1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b8e4eb82f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b8e4eb82f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2b8e4eb82f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b895b9aaf0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b895b9aaf0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2b895b9aaf0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b895b9aaf0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b895b9aaf0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2b895b9aaf0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b895b9aaf0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b895b9aaf0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2b895b9aaf0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b895b9aaf0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b895b9aaf0_0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2b895b9aaf0_0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b8d7077719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2b8d7077719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b895b9aaf0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b895b9aaf0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2b895b9aaf0_0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b895b9aaf0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b895b9aaf0_0_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2b895b9aaf0_0_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b895b9aaf0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b895b9aaf0_0_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2b895b9aaf0_0_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b895b9aaf0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b895b9aaf0_0_1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2b895b9aaf0_0_1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b8d7077719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2b8d7077719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b8d7077719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g2b8d7077719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b895b9aaf0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b895b9aaf0_0_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2b895b9aaf0_0_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b895b9aaf0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b895b9aaf0_0_1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2b895b9aaf0_0_1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b895b9aaf0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b895b9aaf0_0_1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2b895b9aaf0_0_1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b895b9aaf0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b895b9aaf0_0_1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2b895b9aaf0_0_1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b8d7077719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2b8d7077719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b895b9aaf0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b895b9aaf0_0_1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2b895b9aaf0_0_1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b8d7077719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2b8d7077719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b895b9aaf0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b895b9aaf0_0_1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2b895b9aaf0_0_1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b895b9aaf0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b895b9aaf0_0_1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2b895b9aaf0_0_1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b895b9aaf0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b895b9aaf0_0_1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2b895b9aaf0_0_1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b8d7077719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g2b8d7077719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b895b9aaf0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b895b9aaf0_0_1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2b895b9aaf0_0_1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b895b9aaf0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b895b9aaf0_0_1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2b895b9aaf0_0_1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684988f18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2684988f18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2684988f18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b713a1f43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2b713a1f43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2b713a1f43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b8d7077719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b8d7077719_0_1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2b8d7077719_0_1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b8d7077719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2b8d7077719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Google Shape;14;g2b6dfe6961a_0_860"/>
          <p:cNvSpPr/>
          <p:nvPr/>
        </p:nvSpPr>
        <p:spPr>
          <a:xfrm>
            <a:off x="-167" y="0"/>
            <a:ext cx="12192029"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5" name="Google Shape;15;g2b6dfe6961a_0_860"/>
          <p:cNvSpPr txBox="1"/>
          <p:nvPr>
            <p:ph type="ctrTitle"/>
          </p:nvPr>
        </p:nvSpPr>
        <p:spPr>
          <a:xfrm>
            <a:off x="415600" y="719633"/>
            <a:ext cx="11360700" cy="17100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6" name="Google Shape;16;g2b6dfe6961a_0_860"/>
          <p:cNvSpPr txBox="1"/>
          <p:nvPr>
            <p:ph idx="1" type="subTitle"/>
          </p:nvPr>
        </p:nvSpPr>
        <p:spPr>
          <a:xfrm>
            <a:off x="415600" y="2504747"/>
            <a:ext cx="5656800" cy="984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2"/>
              </a:buClr>
              <a:buSzPts val="2100"/>
              <a:buNone/>
              <a:defRPr sz="2100">
                <a:solidFill>
                  <a:schemeClr val="lt2"/>
                </a:solidFill>
              </a:defRPr>
            </a:lvl1pPr>
            <a:lvl2pPr lvl="1" algn="l">
              <a:lnSpc>
                <a:spcPct val="100000"/>
              </a:lnSpc>
              <a:spcBef>
                <a:spcPts val="0"/>
              </a:spcBef>
              <a:spcAft>
                <a:spcPts val="0"/>
              </a:spcAft>
              <a:buClr>
                <a:schemeClr val="lt2"/>
              </a:buClr>
              <a:buSzPts val="2100"/>
              <a:buNone/>
              <a:defRPr sz="2100">
                <a:solidFill>
                  <a:schemeClr val="lt2"/>
                </a:solidFill>
              </a:defRPr>
            </a:lvl2pPr>
            <a:lvl3pPr lvl="2" algn="l">
              <a:lnSpc>
                <a:spcPct val="100000"/>
              </a:lnSpc>
              <a:spcBef>
                <a:spcPts val="0"/>
              </a:spcBef>
              <a:spcAft>
                <a:spcPts val="0"/>
              </a:spcAft>
              <a:buClr>
                <a:schemeClr val="lt2"/>
              </a:buClr>
              <a:buSzPts val="2100"/>
              <a:buNone/>
              <a:defRPr sz="2100">
                <a:solidFill>
                  <a:schemeClr val="lt2"/>
                </a:solidFill>
              </a:defRPr>
            </a:lvl3pPr>
            <a:lvl4pPr lvl="3" algn="l">
              <a:lnSpc>
                <a:spcPct val="100000"/>
              </a:lnSpc>
              <a:spcBef>
                <a:spcPts val="0"/>
              </a:spcBef>
              <a:spcAft>
                <a:spcPts val="0"/>
              </a:spcAft>
              <a:buClr>
                <a:schemeClr val="lt2"/>
              </a:buClr>
              <a:buSzPts val="2100"/>
              <a:buNone/>
              <a:defRPr sz="2100">
                <a:solidFill>
                  <a:schemeClr val="lt2"/>
                </a:solidFill>
              </a:defRPr>
            </a:lvl4pPr>
            <a:lvl5pPr lvl="4" algn="l">
              <a:lnSpc>
                <a:spcPct val="100000"/>
              </a:lnSpc>
              <a:spcBef>
                <a:spcPts val="0"/>
              </a:spcBef>
              <a:spcAft>
                <a:spcPts val="0"/>
              </a:spcAft>
              <a:buClr>
                <a:schemeClr val="lt2"/>
              </a:buClr>
              <a:buSzPts val="2100"/>
              <a:buNone/>
              <a:defRPr sz="2100">
                <a:solidFill>
                  <a:schemeClr val="lt2"/>
                </a:solidFill>
              </a:defRPr>
            </a:lvl5pPr>
            <a:lvl6pPr lvl="5" algn="l">
              <a:lnSpc>
                <a:spcPct val="100000"/>
              </a:lnSpc>
              <a:spcBef>
                <a:spcPts val="0"/>
              </a:spcBef>
              <a:spcAft>
                <a:spcPts val="0"/>
              </a:spcAft>
              <a:buClr>
                <a:schemeClr val="lt2"/>
              </a:buClr>
              <a:buSzPts val="2100"/>
              <a:buNone/>
              <a:defRPr sz="2100">
                <a:solidFill>
                  <a:schemeClr val="lt2"/>
                </a:solidFill>
              </a:defRPr>
            </a:lvl6pPr>
            <a:lvl7pPr lvl="6" algn="l">
              <a:lnSpc>
                <a:spcPct val="100000"/>
              </a:lnSpc>
              <a:spcBef>
                <a:spcPts val="0"/>
              </a:spcBef>
              <a:spcAft>
                <a:spcPts val="0"/>
              </a:spcAft>
              <a:buClr>
                <a:schemeClr val="lt2"/>
              </a:buClr>
              <a:buSzPts val="2100"/>
              <a:buNone/>
              <a:defRPr sz="2100">
                <a:solidFill>
                  <a:schemeClr val="lt2"/>
                </a:solidFill>
              </a:defRPr>
            </a:lvl7pPr>
            <a:lvl8pPr lvl="7" algn="l">
              <a:lnSpc>
                <a:spcPct val="100000"/>
              </a:lnSpc>
              <a:spcBef>
                <a:spcPts val="0"/>
              </a:spcBef>
              <a:spcAft>
                <a:spcPts val="0"/>
              </a:spcAft>
              <a:buClr>
                <a:schemeClr val="lt2"/>
              </a:buClr>
              <a:buSzPts val="2100"/>
              <a:buNone/>
              <a:defRPr sz="2100">
                <a:solidFill>
                  <a:schemeClr val="lt2"/>
                </a:solidFill>
              </a:defRPr>
            </a:lvl8pPr>
            <a:lvl9pPr lvl="8" algn="l">
              <a:lnSpc>
                <a:spcPct val="100000"/>
              </a:lnSpc>
              <a:spcBef>
                <a:spcPts val="0"/>
              </a:spcBef>
              <a:spcAft>
                <a:spcPts val="0"/>
              </a:spcAft>
              <a:buClr>
                <a:schemeClr val="lt2"/>
              </a:buClr>
              <a:buSzPts val="2100"/>
              <a:buNone/>
              <a:defRPr sz="2100">
                <a:solidFill>
                  <a:schemeClr val="lt2"/>
                </a:solidFill>
              </a:defRPr>
            </a:lvl9pPr>
          </a:lstStyle>
          <a:p/>
        </p:txBody>
      </p:sp>
      <p:sp>
        <p:nvSpPr>
          <p:cNvPr id="17" name="Google Shape;17;g2b6dfe6961a_0_86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g2b6dfe6961a_0_895"/>
          <p:cNvSpPr/>
          <p:nvPr/>
        </p:nvSpPr>
        <p:spPr>
          <a:xfrm>
            <a:off x="0" y="0"/>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g2b6dfe6961a_0_895"/>
          <p:cNvSpPr txBox="1"/>
          <p:nvPr>
            <p:ph type="title"/>
          </p:nvPr>
        </p:nvSpPr>
        <p:spPr>
          <a:xfrm>
            <a:off x="415067" y="667900"/>
            <a:ext cx="4939200" cy="2732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p:txBody>
      </p:sp>
      <p:sp>
        <p:nvSpPr>
          <p:cNvPr id="62" name="Google Shape;62;g2b6dfe6961a_0_895"/>
          <p:cNvSpPr txBox="1"/>
          <p:nvPr>
            <p:ph idx="1" type="subTitle"/>
          </p:nvPr>
        </p:nvSpPr>
        <p:spPr>
          <a:xfrm>
            <a:off x="406400" y="3502300"/>
            <a:ext cx="4939200" cy="1235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accent2"/>
              </a:buClr>
              <a:buSzPts val="2100"/>
              <a:buNone/>
              <a:defRPr sz="2100">
                <a:solidFill>
                  <a:schemeClr val="accent2"/>
                </a:solidFill>
              </a:defRPr>
            </a:lvl1pPr>
            <a:lvl2pPr lvl="1" algn="l">
              <a:lnSpc>
                <a:spcPct val="100000"/>
              </a:lnSpc>
              <a:spcBef>
                <a:spcPts val="0"/>
              </a:spcBef>
              <a:spcAft>
                <a:spcPts val="0"/>
              </a:spcAft>
              <a:buClr>
                <a:schemeClr val="accent2"/>
              </a:buClr>
              <a:buSzPts val="2100"/>
              <a:buNone/>
              <a:defRPr sz="2100">
                <a:solidFill>
                  <a:schemeClr val="accent2"/>
                </a:solidFill>
              </a:defRPr>
            </a:lvl2pPr>
            <a:lvl3pPr lvl="2" algn="l">
              <a:lnSpc>
                <a:spcPct val="100000"/>
              </a:lnSpc>
              <a:spcBef>
                <a:spcPts val="0"/>
              </a:spcBef>
              <a:spcAft>
                <a:spcPts val="0"/>
              </a:spcAft>
              <a:buClr>
                <a:schemeClr val="accent2"/>
              </a:buClr>
              <a:buSzPts val="2100"/>
              <a:buNone/>
              <a:defRPr sz="2100">
                <a:solidFill>
                  <a:schemeClr val="accent2"/>
                </a:solidFill>
              </a:defRPr>
            </a:lvl3pPr>
            <a:lvl4pPr lvl="3" algn="l">
              <a:lnSpc>
                <a:spcPct val="100000"/>
              </a:lnSpc>
              <a:spcBef>
                <a:spcPts val="0"/>
              </a:spcBef>
              <a:spcAft>
                <a:spcPts val="0"/>
              </a:spcAft>
              <a:buClr>
                <a:schemeClr val="accent2"/>
              </a:buClr>
              <a:buSzPts val="2100"/>
              <a:buNone/>
              <a:defRPr sz="2100">
                <a:solidFill>
                  <a:schemeClr val="accent2"/>
                </a:solidFill>
              </a:defRPr>
            </a:lvl4pPr>
            <a:lvl5pPr lvl="4" algn="l">
              <a:lnSpc>
                <a:spcPct val="100000"/>
              </a:lnSpc>
              <a:spcBef>
                <a:spcPts val="0"/>
              </a:spcBef>
              <a:spcAft>
                <a:spcPts val="0"/>
              </a:spcAft>
              <a:buClr>
                <a:schemeClr val="accent2"/>
              </a:buClr>
              <a:buSzPts val="2100"/>
              <a:buNone/>
              <a:defRPr sz="2100">
                <a:solidFill>
                  <a:schemeClr val="accent2"/>
                </a:solidFill>
              </a:defRPr>
            </a:lvl5pPr>
            <a:lvl6pPr lvl="5" algn="l">
              <a:lnSpc>
                <a:spcPct val="100000"/>
              </a:lnSpc>
              <a:spcBef>
                <a:spcPts val="0"/>
              </a:spcBef>
              <a:spcAft>
                <a:spcPts val="0"/>
              </a:spcAft>
              <a:buClr>
                <a:schemeClr val="accent2"/>
              </a:buClr>
              <a:buSzPts val="2100"/>
              <a:buNone/>
              <a:defRPr sz="2100">
                <a:solidFill>
                  <a:schemeClr val="accent2"/>
                </a:solidFill>
              </a:defRPr>
            </a:lvl6pPr>
            <a:lvl7pPr lvl="6" algn="l">
              <a:lnSpc>
                <a:spcPct val="100000"/>
              </a:lnSpc>
              <a:spcBef>
                <a:spcPts val="0"/>
              </a:spcBef>
              <a:spcAft>
                <a:spcPts val="0"/>
              </a:spcAft>
              <a:buClr>
                <a:schemeClr val="accent2"/>
              </a:buClr>
              <a:buSzPts val="2100"/>
              <a:buNone/>
              <a:defRPr sz="2100">
                <a:solidFill>
                  <a:schemeClr val="accent2"/>
                </a:solidFill>
              </a:defRPr>
            </a:lvl7pPr>
            <a:lvl8pPr lvl="7" algn="l">
              <a:lnSpc>
                <a:spcPct val="100000"/>
              </a:lnSpc>
              <a:spcBef>
                <a:spcPts val="0"/>
              </a:spcBef>
              <a:spcAft>
                <a:spcPts val="0"/>
              </a:spcAft>
              <a:buClr>
                <a:schemeClr val="accent2"/>
              </a:buClr>
              <a:buSzPts val="2100"/>
              <a:buNone/>
              <a:defRPr sz="2100">
                <a:solidFill>
                  <a:schemeClr val="accent2"/>
                </a:solidFill>
              </a:defRPr>
            </a:lvl8pPr>
            <a:lvl9pPr lvl="8" algn="l">
              <a:lnSpc>
                <a:spcPct val="100000"/>
              </a:lnSpc>
              <a:spcBef>
                <a:spcPts val="0"/>
              </a:spcBef>
              <a:spcAft>
                <a:spcPts val="0"/>
              </a:spcAft>
              <a:buClr>
                <a:schemeClr val="accent2"/>
              </a:buClr>
              <a:buSzPts val="2100"/>
              <a:buNone/>
              <a:defRPr sz="2100">
                <a:solidFill>
                  <a:schemeClr val="accent2"/>
                </a:solidFill>
              </a:defRPr>
            </a:lvl9pPr>
          </a:lstStyle>
          <a:p/>
        </p:txBody>
      </p:sp>
      <p:sp>
        <p:nvSpPr>
          <p:cNvPr id="63" name="Google Shape;63;g2b6dfe6961a_0_895"/>
          <p:cNvSpPr txBox="1"/>
          <p:nvPr>
            <p:ph idx="2" type="body"/>
          </p:nvPr>
        </p:nvSpPr>
        <p:spPr>
          <a:xfrm>
            <a:off x="6505367" y="667900"/>
            <a:ext cx="5271900" cy="54819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64" name="Google Shape;64;g2b6dfe6961a_0_89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5" name="Shape 65"/>
        <p:cNvGrpSpPr/>
        <p:nvPr/>
      </p:nvGrpSpPr>
      <p:grpSpPr>
        <a:xfrm>
          <a:off x="0" y="0"/>
          <a:ext cx="0" cy="0"/>
          <a:chOff x="0" y="0"/>
          <a:chExt cx="0" cy="0"/>
        </a:xfrm>
      </p:grpSpPr>
      <p:sp>
        <p:nvSpPr>
          <p:cNvPr id="66" name="Google Shape;66;g2b6dfe6961a_0_901"/>
          <p:cNvSpPr/>
          <p:nvPr/>
        </p:nvSpPr>
        <p:spPr>
          <a:xfrm>
            <a:off x="0" y="5825333"/>
            <a:ext cx="12192000" cy="10323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g2b6dfe6961a_0_901"/>
          <p:cNvSpPr txBox="1"/>
          <p:nvPr>
            <p:ph idx="1" type="body"/>
          </p:nvPr>
        </p:nvSpPr>
        <p:spPr>
          <a:xfrm>
            <a:off x="415600" y="6028533"/>
            <a:ext cx="10639200" cy="6141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Clr>
                <a:schemeClr val="lt1"/>
              </a:buClr>
              <a:buSzPts val="1700"/>
              <a:buFont typeface="Merriweather"/>
              <a:buNone/>
              <a:defRPr>
                <a:solidFill>
                  <a:schemeClr val="lt1"/>
                </a:solidFill>
                <a:latin typeface="Merriweather"/>
                <a:ea typeface="Merriweather"/>
                <a:cs typeface="Merriweather"/>
                <a:sym typeface="Merriweather"/>
              </a:defRPr>
            </a:lvl1pPr>
          </a:lstStyle>
          <a:p/>
        </p:txBody>
      </p:sp>
      <p:sp>
        <p:nvSpPr>
          <p:cNvPr id="68" name="Google Shape;68;g2b6dfe6961a_0_90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g2b6dfe6961a_0_90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2b6dfe6961a_0_9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2b6dfe6961a_0_911"/>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lvl1pPr indent="-406400" lvl="0" marL="457200" algn="l">
              <a:lnSpc>
                <a:spcPct val="110000"/>
              </a:lnSpc>
              <a:spcBef>
                <a:spcPts val="1000"/>
              </a:spcBef>
              <a:spcAft>
                <a:spcPts val="0"/>
              </a:spcAft>
              <a:buClr>
                <a:schemeClr val="dk1"/>
              </a:buClr>
              <a:buSzPts val="2800"/>
              <a:buChar char="•"/>
              <a:defRPr sz="2800"/>
            </a:lvl1pPr>
            <a:lvl2pPr indent="-381000" lvl="1" marL="914400" algn="l">
              <a:lnSpc>
                <a:spcPct val="110000"/>
              </a:lnSpc>
              <a:spcBef>
                <a:spcPts val="500"/>
              </a:spcBef>
              <a:spcAft>
                <a:spcPts val="0"/>
              </a:spcAft>
              <a:buClr>
                <a:schemeClr val="dk1"/>
              </a:buClr>
              <a:buSzPts val="2400"/>
              <a:buChar char="•"/>
              <a:defRPr sz="2400"/>
            </a:lvl2pPr>
            <a:lvl3pPr indent="-355600" lvl="2" marL="1371600" algn="l">
              <a:lnSpc>
                <a:spcPct val="110000"/>
              </a:lnSpc>
              <a:spcBef>
                <a:spcPts val="500"/>
              </a:spcBef>
              <a:spcAft>
                <a:spcPts val="0"/>
              </a:spcAft>
              <a:buClr>
                <a:schemeClr val="dk1"/>
              </a:buClr>
              <a:buSzPts val="2000"/>
              <a:buChar char="•"/>
              <a:defRPr sz="2000"/>
            </a:lvl3pPr>
            <a:lvl4pPr indent="-342900" lvl="3" marL="1828800" algn="l">
              <a:lnSpc>
                <a:spcPct val="110000"/>
              </a:lnSpc>
              <a:spcBef>
                <a:spcPts val="500"/>
              </a:spcBef>
              <a:spcAft>
                <a:spcPts val="0"/>
              </a:spcAft>
              <a:buClr>
                <a:schemeClr val="dk1"/>
              </a:buClr>
              <a:buSzPts val="1800"/>
              <a:buChar char="•"/>
              <a:defRPr sz="1800"/>
            </a:lvl4pPr>
            <a:lvl5pPr indent="-342900" lvl="4" marL="2286000" algn="l">
              <a:lnSpc>
                <a:spcPct val="11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g2b6dfe6961a_0_9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2b6dfe6961a_0_9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2b6dfe6961a_0_9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24" name="Google Shape;24;g2b6dfe6961a_0_911"/>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25" name="Shape 25"/>
        <p:cNvGrpSpPr/>
        <p:nvPr/>
      </p:nvGrpSpPr>
      <p:grpSpPr>
        <a:xfrm>
          <a:off x="0" y="0"/>
          <a:ext cx="0" cy="0"/>
          <a:chOff x="0" y="0"/>
          <a:chExt cx="0" cy="0"/>
        </a:xfrm>
      </p:grpSpPr>
      <p:sp>
        <p:nvSpPr>
          <p:cNvPr id="26" name="Google Shape;26;g2b6dfe6961a_0_905"/>
          <p:cNvSpPr txBox="1"/>
          <p:nvPr>
            <p:ph hasCustomPrompt="1" type="title"/>
          </p:nvPr>
        </p:nvSpPr>
        <p:spPr>
          <a:xfrm>
            <a:off x="415667" y="1108233"/>
            <a:ext cx="7113300" cy="16596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Clr>
                <a:schemeClr val="lt1"/>
              </a:buClr>
              <a:buSzPts val="13300"/>
              <a:buNone/>
              <a:defRPr sz="13300">
                <a:solidFill>
                  <a:schemeClr val="lt1"/>
                </a:solidFill>
              </a:defRPr>
            </a:lvl1pPr>
            <a:lvl2pPr lvl="1" algn="l">
              <a:lnSpc>
                <a:spcPct val="100000"/>
              </a:lnSpc>
              <a:spcBef>
                <a:spcPts val="0"/>
              </a:spcBef>
              <a:spcAft>
                <a:spcPts val="0"/>
              </a:spcAft>
              <a:buClr>
                <a:schemeClr val="lt1"/>
              </a:buClr>
              <a:buSzPts val="13300"/>
              <a:buNone/>
              <a:defRPr sz="13300">
                <a:solidFill>
                  <a:schemeClr val="lt1"/>
                </a:solidFill>
              </a:defRPr>
            </a:lvl2pPr>
            <a:lvl3pPr lvl="2" algn="l">
              <a:lnSpc>
                <a:spcPct val="100000"/>
              </a:lnSpc>
              <a:spcBef>
                <a:spcPts val="0"/>
              </a:spcBef>
              <a:spcAft>
                <a:spcPts val="0"/>
              </a:spcAft>
              <a:buClr>
                <a:schemeClr val="lt1"/>
              </a:buClr>
              <a:buSzPts val="13300"/>
              <a:buNone/>
              <a:defRPr sz="13300">
                <a:solidFill>
                  <a:schemeClr val="lt1"/>
                </a:solidFill>
              </a:defRPr>
            </a:lvl3pPr>
            <a:lvl4pPr lvl="3" algn="l">
              <a:lnSpc>
                <a:spcPct val="100000"/>
              </a:lnSpc>
              <a:spcBef>
                <a:spcPts val="0"/>
              </a:spcBef>
              <a:spcAft>
                <a:spcPts val="0"/>
              </a:spcAft>
              <a:buClr>
                <a:schemeClr val="lt1"/>
              </a:buClr>
              <a:buSzPts val="13300"/>
              <a:buNone/>
              <a:defRPr sz="13300">
                <a:solidFill>
                  <a:schemeClr val="lt1"/>
                </a:solidFill>
              </a:defRPr>
            </a:lvl4pPr>
            <a:lvl5pPr lvl="4" algn="l">
              <a:lnSpc>
                <a:spcPct val="100000"/>
              </a:lnSpc>
              <a:spcBef>
                <a:spcPts val="0"/>
              </a:spcBef>
              <a:spcAft>
                <a:spcPts val="0"/>
              </a:spcAft>
              <a:buClr>
                <a:schemeClr val="lt1"/>
              </a:buClr>
              <a:buSzPts val="13300"/>
              <a:buNone/>
              <a:defRPr sz="13300">
                <a:solidFill>
                  <a:schemeClr val="lt1"/>
                </a:solidFill>
              </a:defRPr>
            </a:lvl5pPr>
            <a:lvl6pPr lvl="5" algn="l">
              <a:lnSpc>
                <a:spcPct val="100000"/>
              </a:lnSpc>
              <a:spcBef>
                <a:spcPts val="0"/>
              </a:spcBef>
              <a:spcAft>
                <a:spcPts val="0"/>
              </a:spcAft>
              <a:buClr>
                <a:schemeClr val="lt1"/>
              </a:buClr>
              <a:buSzPts val="13300"/>
              <a:buNone/>
              <a:defRPr sz="13300">
                <a:solidFill>
                  <a:schemeClr val="lt1"/>
                </a:solidFill>
              </a:defRPr>
            </a:lvl6pPr>
            <a:lvl7pPr lvl="6" algn="l">
              <a:lnSpc>
                <a:spcPct val="100000"/>
              </a:lnSpc>
              <a:spcBef>
                <a:spcPts val="0"/>
              </a:spcBef>
              <a:spcAft>
                <a:spcPts val="0"/>
              </a:spcAft>
              <a:buClr>
                <a:schemeClr val="lt1"/>
              </a:buClr>
              <a:buSzPts val="13300"/>
              <a:buNone/>
              <a:defRPr sz="13300">
                <a:solidFill>
                  <a:schemeClr val="lt1"/>
                </a:solidFill>
              </a:defRPr>
            </a:lvl7pPr>
            <a:lvl8pPr lvl="7" algn="l">
              <a:lnSpc>
                <a:spcPct val="100000"/>
              </a:lnSpc>
              <a:spcBef>
                <a:spcPts val="0"/>
              </a:spcBef>
              <a:spcAft>
                <a:spcPts val="0"/>
              </a:spcAft>
              <a:buClr>
                <a:schemeClr val="lt1"/>
              </a:buClr>
              <a:buSzPts val="13300"/>
              <a:buNone/>
              <a:defRPr sz="13300">
                <a:solidFill>
                  <a:schemeClr val="lt1"/>
                </a:solidFill>
              </a:defRPr>
            </a:lvl8pPr>
            <a:lvl9pPr lvl="8" algn="l">
              <a:lnSpc>
                <a:spcPct val="100000"/>
              </a:lnSpc>
              <a:spcBef>
                <a:spcPts val="0"/>
              </a:spcBef>
              <a:spcAft>
                <a:spcPts val="0"/>
              </a:spcAft>
              <a:buClr>
                <a:schemeClr val="lt1"/>
              </a:buClr>
              <a:buSzPts val="13300"/>
              <a:buNone/>
              <a:defRPr sz="13300">
                <a:solidFill>
                  <a:schemeClr val="lt1"/>
                </a:solidFill>
              </a:defRPr>
            </a:lvl9pPr>
          </a:lstStyle>
          <a:p>
            <a:r>
              <a:t>xx%</a:t>
            </a:r>
          </a:p>
        </p:txBody>
      </p:sp>
      <p:sp>
        <p:nvSpPr>
          <p:cNvPr id="27" name="Google Shape;27;g2b6dfe6961a_0_905"/>
          <p:cNvSpPr txBox="1"/>
          <p:nvPr>
            <p:ph idx="1" type="body"/>
          </p:nvPr>
        </p:nvSpPr>
        <p:spPr>
          <a:xfrm>
            <a:off x="415600" y="2828567"/>
            <a:ext cx="7113300" cy="12567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Clr>
                <a:schemeClr val="accent2"/>
              </a:buClr>
              <a:buSzPts val="1700"/>
              <a:buChar char="●"/>
              <a:defRPr>
                <a:solidFill>
                  <a:schemeClr val="accent2"/>
                </a:solidFill>
              </a:defRPr>
            </a:lvl1pPr>
            <a:lvl2pPr indent="-323850" lvl="1" marL="914400" algn="l">
              <a:lnSpc>
                <a:spcPct val="115000"/>
              </a:lnSpc>
              <a:spcBef>
                <a:spcPts val="0"/>
              </a:spcBef>
              <a:spcAft>
                <a:spcPts val="0"/>
              </a:spcAft>
              <a:buClr>
                <a:schemeClr val="accent2"/>
              </a:buClr>
              <a:buSzPts val="1500"/>
              <a:buChar char="○"/>
              <a:defRPr>
                <a:solidFill>
                  <a:schemeClr val="accent2"/>
                </a:solidFill>
              </a:defRPr>
            </a:lvl2pPr>
            <a:lvl3pPr indent="-323850" lvl="2" marL="1371600" algn="l">
              <a:lnSpc>
                <a:spcPct val="115000"/>
              </a:lnSpc>
              <a:spcBef>
                <a:spcPts val="0"/>
              </a:spcBef>
              <a:spcAft>
                <a:spcPts val="0"/>
              </a:spcAft>
              <a:buClr>
                <a:schemeClr val="accent2"/>
              </a:buClr>
              <a:buSzPts val="1500"/>
              <a:buChar char="■"/>
              <a:defRPr>
                <a:solidFill>
                  <a:schemeClr val="accent2"/>
                </a:solidFill>
              </a:defRPr>
            </a:lvl3pPr>
            <a:lvl4pPr indent="-323850" lvl="3" marL="1828800" algn="l">
              <a:lnSpc>
                <a:spcPct val="115000"/>
              </a:lnSpc>
              <a:spcBef>
                <a:spcPts val="0"/>
              </a:spcBef>
              <a:spcAft>
                <a:spcPts val="0"/>
              </a:spcAft>
              <a:buClr>
                <a:schemeClr val="accent2"/>
              </a:buClr>
              <a:buSzPts val="1500"/>
              <a:buChar char="●"/>
              <a:defRPr>
                <a:solidFill>
                  <a:schemeClr val="accent2"/>
                </a:solidFill>
              </a:defRPr>
            </a:lvl4pPr>
            <a:lvl5pPr indent="-323850" lvl="4" marL="2286000" algn="l">
              <a:lnSpc>
                <a:spcPct val="115000"/>
              </a:lnSpc>
              <a:spcBef>
                <a:spcPts val="0"/>
              </a:spcBef>
              <a:spcAft>
                <a:spcPts val="0"/>
              </a:spcAft>
              <a:buClr>
                <a:schemeClr val="accent2"/>
              </a:buClr>
              <a:buSzPts val="1500"/>
              <a:buChar char="○"/>
              <a:defRPr>
                <a:solidFill>
                  <a:schemeClr val="accent2"/>
                </a:solidFill>
              </a:defRPr>
            </a:lvl5pPr>
            <a:lvl6pPr indent="-323850" lvl="5" marL="2743200" algn="l">
              <a:lnSpc>
                <a:spcPct val="115000"/>
              </a:lnSpc>
              <a:spcBef>
                <a:spcPts val="0"/>
              </a:spcBef>
              <a:spcAft>
                <a:spcPts val="0"/>
              </a:spcAft>
              <a:buClr>
                <a:schemeClr val="accent2"/>
              </a:buClr>
              <a:buSzPts val="1500"/>
              <a:buChar char="■"/>
              <a:defRPr>
                <a:solidFill>
                  <a:schemeClr val="accent2"/>
                </a:solidFill>
              </a:defRPr>
            </a:lvl6pPr>
            <a:lvl7pPr indent="-323850" lvl="6" marL="3200400" algn="l">
              <a:lnSpc>
                <a:spcPct val="115000"/>
              </a:lnSpc>
              <a:spcBef>
                <a:spcPts val="0"/>
              </a:spcBef>
              <a:spcAft>
                <a:spcPts val="0"/>
              </a:spcAft>
              <a:buClr>
                <a:schemeClr val="accent2"/>
              </a:buClr>
              <a:buSzPts val="1500"/>
              <a:buChar char="●"/>
              <a:defRPr>
                <a:solidFill>
                  <a:schemeClr val="accent2"/>
                </a:solidFill>
              </a:defRPr>
            </a:lvl7pPr>
            <a:lvl8pPr indent="-323850" lvl="7" marL="3657600" algn="l">
              <a:lnSpc>
                <a:spcPct val="115000"/>
              </a:lnSpc>
              <a:spcBef>
                <a:spcPts val="0"/>
              </a:spcBef>
              <a:spcAft>
                <a:spcPts val="0"/>
              </a:spcAft>
              <a:buClr>
                <a:schemeClr val="accent2"/>
              </a:buClr>
              <a:buSzPts val="1500"/>
              <a:buChar char="○"/>
              <a:defRPr>
                <a:solidFill>
                  <a:schemeClr val="accent2"/>
                </a:solidFill>
              </a:defRPr>
            </a:lvl8pPr>
            <a:lvl9pPr indent="-323850" lvl="8" marL="4114800" algn="l">
              <a:lnSpc>
                <a:spcPct val="115000"/>
              </a:lnSpc>
              <a:spcBef>
                <a:spcPts val="0"/>
              </a:spcBef>
              <a:spcAft>
                <a:spcPts val="0"/>
              </a:spcAft>
              <a:buClr>
                <a:schemeClr val="accent2"/>
              </a:buClr>
              <a:buSzPts val="1500"/>
              <a:buChar char="■"/>
              <a:defRPr>
                <a:solidFill>
                  <a:schemeClr val="accent2"/>
                </a:solidFill>
              </a:defRPr>
            </a:lvl9pPr>
          </a:lstStyle>
          <a:p/>
        </p:txBody>
      </p:sp>
      <p:sp>
        <p:nvSpPr>
          <p:cNvPr id="28" name="Google Shape;28;g2b6dfe6961a_0_90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29" name="Shape 29"/>
        <p:cNvGrpSpPr/>
        <p:nvPr/>
      </p:nvGrpSpPr>
      <p:grpSpPr>
        <a:xfrm>
          <a:off x="0" y="0"/>
          <a:ext cx="0" cy="0"/>
          <a:chOff x="0" y="0"/>
          <a:chExt cx="0" cy="0"/>
        </a:xfrm>
      </p:grpSpPr>
      <p:sp>
        <p:nvSpPr>
          <p:cNvPr id="30" name="Google Shape;30;g2b6dfe6961a_0_892"/>
          <p:cNvSpPr txBox="1"/>
          <p:nvPr>
            <p:ph type="title"/>
          </p:nvPr>
        </p:nvSpPr>
        <p:spPr>
          <a:xfrm>
            <a:off x="415567" y="1064800"/>
            <a:ext cx="8330400" cy="4728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1" name="Google Shape;31;g2b6dfe6961a_0_89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2" name="Shape 32"/>
        <p:cNvGrpSpPr/>
        <p:nvPr/>
      </p:nvGrpSpPr>
      <p:grpSpPr>
        <a:xfrm>
          <a:off x="0" y="0"/>
          <a:ext cx="0" cy="0"/>
          <a:chOff x="0" y="0"/>
          <a:chExt cx="0" cy="0"/>
        </a:xfrm>
      </p:grpSpPr>
      <p:sp>
        <p:nvSpPr>
          <p:cNvPr id="33" name="Google Shape;33;g2b6dfe6961a_0_865"/>
          <p:cNvSpPr/>
          <p:nvPr/>
        </p:nvSpPr>
        <p:spPr>
          <a:xfrm>
            <a:off x="0" y="64132"/>
            <a:ext cx="12192029"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34" name="Google Shape;34;g2b6dfe6961a_0_865"/>
          <p:cNvSpPr/>
          <p:nvPr/>
        </p:nvSpPr>
        <p:spPr>
          <a:xfrm>
            <a:off x="0" y="0"/>
            <a:ext cx="12192029" cy="5863987"/>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35" name="Google Shape;35;g2b6dfe6961a_0_865"/>
          <p:cNvSpPr txBox="1"/>
          <p:nvPr>
            <p:ph type="title"/>
          </p:nvPr>
        </p:nvSpPr>
        <p:spPr>
          <a:xfrm>
            <a:off x="415600" y="719633"/>
            <a:ext cx="11360700" cy="17100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g2b6dfe6961a_0_8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sp>
        <p:nvSpPr>
          <p:cNvPr id="38" name="Google Shape;38;g2b6dfe6961a_0_870"/>
          <p:cNvSpPr/>
          <p:nvPr/>
        </p:nvSpPr>
        <p:spPr>
          <a:xfrm>
            <a:off x="0" y="0"/>
            <a:ext cx="57519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g2b6dfe6961a_0_870"/>
          <p:cNvSpPr/>
          <p:nvPr/>
        </p:nvSpPr>
        <p:spPr>
          <a:xfrm>
            <a:off x="0" y="58833"/>
            <a:ext cx="5751356" cy="5865687"/>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40" name="Google Shape;40;g2b6dfe6961a_0_870"/>
          <p:cNvSpPr/>
          <p:nvPr/>
        </p:nvSpPr>
        <p:spPr>
          <a:xfrm>
            <a:off x="-167" y="0"/>
            <a:ext cx="5755723" cy="5860653"/>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41" name="Google Shape;41;g2b6dfe6961a_0_870"/>
          <p:cNvSpPr txBox="1"/>
          <p:nvPr>
            <p:ph type="title"/>
          </p:nvPr>
        </p:nvSpPr>
        <p:spPr>
          <a:xfrm>
            <a:off x="415633" y="667900"/>
            <a:ext cx="4941900" cy="3345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p:txBody>
      </p:sp>
      <p:sp>
        <p:nvSpPr>
          <p:cNvPr id="42" name="Google Shape;42;g2b6dfe6961a_0_870"/>
          <p:cNvSpPr txBox="1"/>
          <p:nvPr>
            <p:ph idx="1" type="body"/>
          </p:nvPr>
        </p:nvSpPr>
        <p:spPr>
          <a:xfrm>
            <a:off x="6192900" y="667900"/>
            <a:ext cx="5555100" cy="54648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43" name="Google Shape;43;g2b6dfe6961a_0_87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 name="Shape 44"/>
        <p:cNvGrpSpPr/>
        <p:nvPr/>
      </p:nvGrpSpPr>
      <p:grpSpPr>
        <a:xfrm>
          <a:off x="0" y="0"/>
          <a:ext cx="0" cy="0"/>
          <a:chOff x="0" y="0"/>
          <a:chExt cx="0" cy="0"/>
        </a:xfrm>
      </p:grpSpPr>
      <p:sp>
        <p:nvSpPr>
          <p:cNvPr id="45" name="Google Shape;45;g2b6dfe6961a_0_877"/>
          <p:cNvSpPr/>
          <p:nvPr/>
        </p:nvSpPr>
        <p:spPr>
          <a:xfrm>
            <a:off x="0" y="0"/>
            <a:ext cx="12192000" cy="17028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2b6dfe6961a_0_877"/>
          <p:cNvSpPr txBox="1"/>
          <p:nvPr>
            <p:ph type="title"/>
          </p:nvPr>
        </p:nvSpPr>
        <p:spPr>
          <a:xfrm>
            <a:off x="415633" y="667900"/>
            <a:ext cx="11360700" cy="8316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p:txBody>
      </p:sp>
      <p:sp>
        <p:nvSpPr>
          <p:cNvPr id="47" name="Google Shape;47;g2b6dfe6961a_0_877"/>
          <p:cNvSpPr txBox="1"/>
          <p:nvPr>
            <p:ph idx="1" type="body"/>
          </p:nvPr>
        </p:nvSpPr>
        <p:spPr>
          <a:xfrm>
            <a:off x="415600" y="2007600"/>
            <a:ext cx="5333100" cy="41016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48" name="Google Shape;48;g2b6dfe6961a_0_877"/>
          <p:cNvSpPr txBox="1"/>
          <p:nvPr>
            <p:ph idx="2" type="body"/>
          </p:nvPr>
        </p:nvSpPr>
        <p:spPr>
          <a:xfrm>
            <a:off x="6443200" y="2007600"/>
            <a:ext cx="5333100" cy="41016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49" name="Google Shape;49;g2b6dfe6961a_0_8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g2b6dfe6961a_0_883"/>
          <p:cNvSpPr/>
          <p:nvPr/>
        </p:nvSpPr>
        <p:spPr>
          <a:xfrm>
            <a:off x="0" y="0"/>
            <a:ext cx="12192000" cy="17028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2b6dfe6961a_0_883"/>
          <p:cNvSpPr txBox="1"/>
          <p:nvPr>
            <p:ph type="title"/>
          </p:nvPr>
        </p:nvSpPr>
        <p:spPr>
          <a:xfrm>
            <a:off x="415633" y="667900"/>
            <a:ext cx="11360700" cy="8316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p:txBody>
      </p:sp>
      <p:sp>
        <p:nvSpPr>
          <p:cNvPr id="53" name="Google Shape;53;g2b6dfe6961a_0_88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 name="Shape 54"/>
        <p:cNvGrpSpPr/>
        <p:nvPr/>
      </p:nvGrpSpPr>
      <p:grpSpPr>
        <a:xfrm>
          <a:off x="0" y="0"/>
          <a:ext cx="0" cy="0"/>
          <a:chOff x="0" y="0"/>
          <a:chExt cx="0" cy="0"/>
        </a:xfrm>
      </p:grpSpPr>
      <p:sp>
        <p:nvSpPr>
          <p:cNvPr id="55" name="Google Shape;55;g2b6dfe6961a_0_887"/>
          <p:cNvSpPr/>
          <p:nvPr/>
        </p:nvSpPr>
        <p:spPr>
          <a:xfrm>
            <a:off x="0" y="0"/>
            <a:ext cx="50193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g2b6dfe6961a_0_887"/>
          <p:cNvSpPr txBox="1"/>
          <p:nvPr>
            <p:ph type="title"/>
          </p:nvPr>
        </p:nvSpPr>
        <p:spPr>
          <a:xfrm>
            <a:off x="415633" y="667900"/>
            <a:ext cx="4170000" cy="2438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p:txBody>
      </p:sp>
      <p:sp>
        <p:nvSpPr>
          <p:cNvPr id="57" name="Google Shape;57;g2b6dfe6961a_0_887"/>
          <p:cNvSpPr txBox="1"/>
          <p:nvPr>
            <p:ph idx="1" type="body"/>
          </p:nvPr>
        </p:nvSpPr>
        <p:spPr>
          <a:xfrm>
            <a:off x="415600" y="3187533"/>
            <a:ext cx="4170000" cy="30639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Clr>
                <a:schemeClr val="accent2"/>
              </a:buClr>
              <a:buSzPts val="1700"/>
              <a:buChar char="●"/>
              <a:defRPr>
                <a:solidFill>
                  <a:schemeClr val="accent2"/>
                </a:solidFill>
              </a:defRPr>
            </a:lvl1pPr>
            <a:lvl2pPr indent="-323850" lvl="1" marL="914400" algn="l">
              <a:lnSpc>
                <a:spcPct val="115000"/>
              </a:lnSpc>
              <a:spcBef>
                <a:spcPts val="0"/>
              </a:spcBef>
              <a:spcAft>
                <a:spcPts val="0"/>
              </a:spcAft>
              <a:buClr>
                <a:schemeClr val="accent2"/>
              </a:buClr>
              <a:buSzPts val="1500"/>
              <a:buChar char="○"/>
              <a:defRPr>
                <a:solidFill>
                  <a:schemeClr val="accent2"/>
                </a:solidFill>
              </a:defRPr>
            </a:lvl2pPr>
            <a:lvl3pPr indent="-323850" lvl="2" marL="1371600" algn="l">
              <a:lnSpc>
                <a:spcPct val="115000"/>
              </a:lnSpc>
              <a:spcBef>
                <a:spcPts val="0"/>
              </a:spcBef>
              <a:spcAft>
                <a:spcPts val="0"/>
              </a:spcAft>
              <a:buClr>
                <a:schemeClr val="accent2"/>
              </a:buClr>
              <a:buSzPts val="1500"/>
              <a:buChar char="■"/>
              <a:defRPr>
                <a:solidFill>
                  <a:schemeClr val="accent2"/>
                </a:solidFill>
              </a:defRPr>
            </a:lvl3pPr>
            <a:lvl4pPr indent="-323850" lvl="3" marL="1828800" algn="l">
              <a:lnSpc>
                <a:spcPct val="115000"/>
              </a:lnSpc>
              <a:spcBef>
                <a:spcPts val="0"/>
              </a:spcBef>
              <a:spcAft>
                <a:spcPts val="0"/>
              </a:spcAft>
              <a:buClr>
                <a:schemeClr val="accent2"/>
              </a:buClr>
              <a:buSzPts val="1500"/>
              <a:buChar char="●"/>
              <a:defRPr>
                <a:solidFill>
                  <a:schemeClr val="accent2"/>
                </a:solidFill>
              </a:defRPr>
            </a:lvl4pPr>
            <a:lvl5pPr indent="-323850" lvl="4" marL="2286000" algn="l">
              <a:lnSpc>
                <a:spcPct val="115000"/>
              </a:lnSpc>
              <a:spcBef>
                <a:spcPts val="0"/>
              </a:spcBef>
              <a:spcAft>
                <a:spcPts val="0"/>
              </a:spcAft>
              <a:buClr>
                <a:schemeClr val="accent2"/>
              </a:buClr>
              <a:buSzPts val="1500"/>
              <a:buChar char="○"/>
              <a:defRPr>
                <a:solidFill>
                  <a:schemeClr val="accent2"/>
                </a:solidFill>
              </a:defRPr>
            </a:lvl5pPr>
            <a:lvl6pPr indent="-323850" lvl="5" marL="2743200" algn="l">
              <a:lnSpc>
                <a:spcPct val="115000"/>
              </a:lnSpc>
              <a:spcBef>
                <a:spcPts val="0"/>
              </a:spcBef>
              <a:spcAft>
                <a:spcPts val="0"/>
              </a:spcAft>
              <a:buClr>
                <a:schemeClr val="accent2"/>
              </a:buClr>
              <a:buSzPts val="1500"/>
              <a:buChar char="■"/>
              <a:defRPr>
                <a:solidFill>
                  <a:schemeClr val="accent2"/>
                </a:solidFill>
              </a:defRPr>
            </a:lvl6pPr>
            <a:lvl7pPr indent="-323850" lvl="6" marL="3200400" algn="l">
              <a:lnSpc>
                <a:spcPct val="115000"/>
              </a:lnSpc>
              <a:spcBef>
                <a:spcPts val="0"/>
              </a:spcBef>
              <a:spcAft>
                <a:spcPts val="0"/>
              </a:spcAft>
              <a:buClr>
                <a:schemeClr val="accent2"/>
              </a:buClr>
              <a:buSzPts val="1500"/>
              <a:buChar char="●"/>
              <a:defRPr>
                <a:solidFill>
                  <a:schemeClr val="accent2"/>
                </a:solidFill>
              </a:defRPr>
            </a:lvl7pPr>
            <a:lvl8pPr indent="-323850" lvl="7" marL="3657600" algn="l">
              <a:lnSpc>
                <a:spcPct val="115000"/>
              </a:lnSpc>
              <a:spcBef>
                <a:spcPts val="0"/>
              </a:spcBef>
              <a:spcAft>
                <a:spcPts val="0"/>
              </a:spcAft>
              <a:buClr>
                <a:schemeClr val="accent2"/>
              </a:buClr>
              <a:buSzPts val="1500"/>
              <a:buChar char="○"/>
              <a:defRPr>
                <a:solidFill>
                  <a:schemeClr val="accent2"/>
                </a:solidFill>
              </a:defRPr>
            </a:lvl8pPr>
            <a:lvl9pPr indent="-323850" lvl="8" marL="4114800" algn="l">
              <a:lnSpc>
                <a:spcPct val="115000"/>
              </a:lnSpc>
              <a:spcBef>
                <a:spcPts val="0"/>
              </a:spcBef>
              <a:spcAft>
                <a:spcPts val="0"/>
              </a:spcAft>
              <a:buClr>
                <a:schemeClr val="accent2"/>
              </a:buClr>
              <a:buSzPts val="1500"/>
              <a:buChar char="■"/>
              <a:defRPr>
                <a:solidFill>
                  <a:schemeClr val="accent2"/>
                </a:solidFill>
              </a:defRPr>
            </a:lvl9pPr>
          </a:lstStyle>
          <a:p/>
        </p:txBody>
      </p:sp>
      <p:sp>
        <p:nvSpPr>
          <p:cNvPr id="58" name="Google Shape;58;g2b6dfe6961a_0_88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9" name="Shape 9"/>
        <p:cNvGrpSpPr/>
        <p:nvPr/>
      </p:nvGrpSpPr>
      <p:grpSpPr>
        <a:xfrm>
          <a:off x="0" y="0"/>
          <a:ext cx="0" cy="0"/>
          <a:chOff x="0" y="0"/>
          <a:chExt cx="0" cy="0"/>
        </a:xfrm>
      </p:grpSpPr>
      <p:sp>
        <p:nvSpPr>
          <p:cNvPr id="10" name="Google Shape;10;g2b6dfe6961a_0_85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9pPr>
          </a:lstStyle>
          <a:p/>
        </p:txBody>
      </p:sp>
      <p:sp>
        <p:nvSpPr>
          <p:cNvPr id="11" name="Google Shape;11;g2b6dfe6961a_0_85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marR="0" rtl="0" algn="l">
              <a:lnSpc>
                <a:spcPct val="115000"/>
              </a:lnSpc>
              <a:spcBef>
                <a:spcPts val="0"/>
              </a:spcBef>
              <a:spcAft>
                <a:spcPts val="0"/>
              </a:spcAft>
              <a:buClr>
                <a:schemeClr val="dk2"/>
              </a:buClr>
              <a:buSzPts val="1700"/>
              <a:buFont typeface="Roboto"/>
              <a:buChar char="●"/>
              <a:defRPr b="0" i="0" sz="1700" u="none" cap="none" strike="noStrike">
                <a:solidFill>
                  <a:schemeClr val="dk2"/>
                </a:solidFill>
                <a:latin typeface="Roboto"/>
                <a:ea typeface="Roboto"/>
                <a:cs typeface="Roboto"/>
                <a:sym typeface="Roboto"/>
              </a:defRPr>
            </a:lvl1pPr>
            <a:lvl2pPr indent="-323850" lvl="1" marL="9144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2pPr>
            <a:lvl3pPr indent="-323850" lvl="2" marL="13716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3pPr>
            <a:lvl4pPr indent="-323850" lvl="3" marL="18288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4pPr>
            <a:lvl5pPr indent="-323850" lvl="4" marL="22860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5pPr>
            <a:lvl6pPr indent="-323850" lvl="5" marL="27432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6pPr>
            <a:lvl7pPr indent="-323850" lvl="6" marL="32004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7pPr>
            <a:lvl8pPr indent="-323850" lvl="7" marL="36576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8pPr>
            <a:lvl9pPr indent="-323850" lvl="8" marL="41148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9pPr>
          </a:lstStyle>
          <a:p/>
        </p:txBody>
      </p:sp>
      <p:sp>
        <p:nvSpPr>
          <p:cNvPr id="12" name="Google Shape;12;g2b6dfe6961a_0_85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mailto:myjungah92@tamu.edu" TargetMode="External"/><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oxfordworldsclassics-com.srv-proxy1.library.tamu.edu/documentId/isbn-9780198826736-book-part-32-fn-16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docs.google.com/document/d/1eRaNijUS0HWp_U4fUN23wrhyJv96zYvr/edit?usp=sharing&amp;ouid=112105515215870259222&amp;rtpof=true&amp;sd=tru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 name="Shape 74"/>
        <p:cNvGrpSpPr/>
        <p:nvPr/>
      </p:nvGrpSpPr>
      <p:grpSpPr>
        <a:xfrm>
          <a:off x="0" y="0"/>
          <a:ext cx="0" cy="0"/>
          <a:chOff x="0" y="0"/>
          <a:chExt cx="0" cy="0"/>
        </a:xfrm>
      </p:grpSpPr>
      <p:sp>
        <p:nvSpPr>
          <p:cNvPr id="75" name="Google Shape;75;p1"/>
          <p:cNvSpPr/>
          <p:nvPr/>
        </p:nvSpPr>
        <p:spPr>
          <a:xfrm>
            <a:off x="0" y="0"/>
            <a:ext cx="12188952"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6" name="Google Shape;76;p1"/>
          <p:cNvPicPr preferRelativeResize="0"/>
          <p:nvPr/>
        </p:nvPicPr>
        <p:blipFill rotWithShape="1">
          <a:blip r:embed="rId3">
            <a:alphaModFix amt="50000"/>
          </a:blip>
          <a:srcRect b="25417" l="0" r="-1" t="18876"/>
          <a:stretch/>
        </p:blipFill>
        <p:spPr>
          <a:xfrm>
            <a:off x="20" y="10"/>
            <a:ext cx="12188931" cy="6857990"/>
          </a:xfrm>
          <a:prstGeom prst="rect">
            <a:avLst/>
          </a:prstGeom>
          <a:noFill/>
          <a:ln>
            <a:noFill/>
          </a:ln>
        </p:spPr>
      </p:pic>
      <p:sp>
        <p:nvSpPr>
          <p:cNvPr id="77" name="Google Shape;77;p1"/>
          <p:cNvSpPr txBox="1"/>
          <p:nvPr>
            <p:ph type="ctrTitle"/>
          </p:nvPr>
        </p:nvSpPr>
        <p:spPr>
          <a:xfrm>
            <a:off x="1527048" y="1124712"/>
            <a:ext cx="9144000" cy="306324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lt1"/>
              </a:buClr>
              <a:buSzPts val="8800"/>
              <a:buFont typeface="Arial"/>
              <a:buNone/>
            </a:pPr>
            <a:r>
              <a:rPr lang="en-US" sz="8800"/>
              <a:t>The Cultural Jane Austen</a:t>
            </a:r>
            <a:endParaRPr/>
          </a:p>
        </p:txBody>
      </p:sp>
      <p:sp>
        <p:nvSpPr>
          <p:cNvPr id="78" name="Google Shape;78;p1"/>
          <p:cNvSpPr txBox="1"/>
          <p:nvPr>
            <p:ph idx="1" type="subTitle"/>
          </p:nvPr>
        </p:nvSpPr>
        <p:spPr>
          <a:xfrm>
            <a:off x="1917576" y="4599432"/>
            <a:ext cx="8753471" cy="122752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ctr">
              <a:lnSpc>
                <a:spcPct val="110000"/>
              </a:lnSpc>
              <a:spcBef>
                <a:spcPts val="0"/>
              </a:spcBef>
              <a:spcAft>
                <a:spcPts val="0"/>
              </a:spcAft>
              <a:buClr>
                <a:schemeClr val="lt1"/>
              </a:buClr>
              <a:buSzPct val="100000"/>
              <a:buNone/>
            </a:pPr>
            <a:r>
              <a:rPr lang="en-US" sz="3200">
                <a:latin typeface="Arial"/>
                <a:ea typeface="Arial"/>
                <a:cs typeface="Arial"/>
                <a:sym typeface="Arial"/>
              </a:rPr>
              <a:t>ENGL 481 – 904</a:t>
            </a:r>
            <a:endParaRPr/>
          </a:p>
          <a:p>
            <a:pPr indent="0" lvl="0" marL="0" rtl="0" algn="ctr">
              <a:lnSpc>
                <a:spcPct val="110000"/>
              </a:lnSpc>
              <a:spcBef>
                <a:spcPts val="1000"/>
              </a:spcBef>
              <a:spcAft>
                <a:spcPts val="0"/>
              </a:spcAft>
              <a:buClr>
                <a:schemeClr val="lt1"/>
              </a:buClr>
              <a:buSzPct val="100000"/>
              <a:buNone/>
            </a:pPr>
            <a:r>
              <a:rPr lang="en-US" sz="3200">
                <a:latin typeface="Arial"/>
                <a:ea typeface="Arial"/>
                <a:cs typeface="Arial"/>
                <a:sym typeface="Arial"/>
              </a:rPr>
              <a:t>Office Hours: Tuesday 12 – 1PM  &amp; Wednesdays 3 – 4 PM at LAAH 334</a:t>
            </a:r>
            <a:endParaRPr/>
          </a:p>
          <a:p>
            <a:pPr indent="0" lvl="0" marL="0" rtl="0" algn="ctr">
              <a:lnSpc>
                <a:spcPct val="110000"/>
              </a:lnSpc>
              <a:spcBef>
                <a:spcPts val="1000"/>
              </a:spcBef>
              <a:spcAft>
                <a:spcPts val="0"/>
              </a:spcAft>
              <a:buClr>
                <a:schemeClr val="lt1"/>
              </a:buClr>
              <a:buSzPct val="100000"/>
              <a:buNone/>
            </a:pPr>
            <a:r>
              <a:rPr lang="en-US" sz="3200">
                <a:latin typeface="Arial"/>
                <a:ea typeface="Arial"/>
                <a:cs typeface="Arial"/>
                <a:sym typeface="Arial"/>
              </a:rPr>
              <a:t>Ms. Kim </a:t>
            </a:r>
            <a:r>
              <a:rPr lang="en-US" sz="3200" u="sng">
                <a:solidFill>
                  <a:schemeClr val="hlink"/>
                </a:solidFill>
                <a:latin typeface="Arial"/>
                <a:ea typeface="Arial"/>
                <a:cs typeface="Arial"/>
                <a:sym typeface="Arial"/>
                <a:hlinkClick r:id="rId4"/>
              </a:rPr>
              <a:t>myjungah92@tamu.edu</a:t>
            </a:r>
            <a:r>
              <a:rPr lang="en-US" sz="3200">
                <a:latin typeface="Arial"/>
                <a:ea typeface="Arial"/>
                <a:cs typeface="Arial"/>
                <a:sym typeface="Arial"/>
              </a:rPr>
              <a:t> </a:t>
            </a:r>
            <a:endParaRPr/>
          </a:p>
          <a:p>
            <a:pPr indent="0" lvl="0" marL="0" rtl="0" algn="ctr">
              <a:lnSpc>
                <a:spcPct val="110000"/>
              </a:lnSpc>
              <a:spcBef>
                <a:spcPts val="1000"/>
              </a:spcBef>
              <a:spcAft>
                <a:spcPts val="0"/>
              </a:spcAft>
              <a:buClr>
                <a:schemeClr val="lt1"/>
              </a:buClr>
              <a:buSzPct val="100000"/>
              <a:buNone/>
            </a:pPr>
            <a:r>
              <a:t/>
            </a:r>
            <a:endParaRPr sz="3200"/>
          </a:p>
        </p:txBody>
      </p:sp>
      <p:sp>
        <p:nvSpPr>
          <p:cNvPr id="79" name="Google Shape;79;p1"/>
          <p:cNvSpPr/>
          <p:nvPr/>
        </p:nvSpPr>
        <p:spPr>
          <a:xfrm flipH="1" rot="10800000">
            <a:off x="838200" y="720953"/>
            <a:ext cx="10515600" cy="5416094"/>
          </a:xfrm>
          <a:custGeom>
            <a:rect b="b" l="l" r="r" t="t"/>
            <a:pathLst>
              <a:path extrusionOk="0" h="5416094"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cap="rnd"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0" name="Google Shape;80;p1"/>
          <p:cNvSpPr/>
          <p:nvPr/>
        </p:nvSpPr>
        <p:spPr>
          <a:xfrm>
            <a:off x="3974206" y="441942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Slidell Little Theatre: Jane Austen's Voice Resonates with Modern Audiences" id="81" name="Google Shape;81;p1"/>
          <p:cNvPicPr preferRelativeResize="0"/>
          <p:nvPr/>
        </p:nvPicPr>
        <p:blipFill rotWithShape="1">
          <a:blip r:embed="rId5">
            <a:alphaModFix/>
          </a:blip>
          <a:srcRect b="0" l="0" r="0" t="0"/>
          <a:stretch/>
        </p:blipFill>
        <p:spPr>
          <a:xfrm>
            <a:off x="-75941" y="4443897"/>
            <a:ext cx="2646226" cy="25119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b8d7077719_0_20"/>
          <p:cNvSpPr txBox="1"/>
          <p:nvPr>
            <p:ph type="title"/>
          </p:nvPr>
        </p:nvSpPr>
        <p:spPr>
          <a:xfrm>
            <a:off x="415600" y="719633"/>
            <a:ext cx="11360700" cy="17100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What is the effect of going to Pemberley?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does it show about Darcy?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b895b9aaf0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Pemberley </a:t>
            </a:r>
            <a:endParaRPr/>
          </a:p>
        </p:txBody>
      </p:sp>
      <p:sp>
        <p:nvSpPr>
          <p:cNvPr id="155" name="Google Shape;155;g2b895b9aaf0_0_0"/>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85000" lnSpcReduction="10000"/>
          </a:bodyPr>
          <a:lstStyle/>
          <a:p>
            <a:pPr indent="0" lvl="0" marL="0" rtl="0" algn="l">
              <a:spcBef>
                <a:spcPts val="1000"/>
              </a:spcBef>
              <a:spcAft>
                <a:spcPts val="0"/>
              </a:spcAft>
              <a:buNone/>
            </a:pPr>
            <a:r>
              <a:rPr lang="en-US" sz="1700">
                <a:solidFill>
                  <a:srgbClr val="000000"/>
                </a:solidFill>
                <a:highlight>
                  <a:srgbClr val="FFFFFF"/>
                </a:highlight>
                <a:latin typeface="Arial"/>
                <a:ea typeface="Arial"/>
                <a:cs typeface="Arial"/>
                <a:sym typeface="Arial"/>
              </a:rPr>
              <a:t>Elizabeth’s mind was too full for conversation, but she saw and admired every remarkable spot and point of view. </a:t>
            </a:r>
            <a:r>
              <a:rPr lang="en-US" sz="1700">
                <a:solidFill>
                  <a:srgbClr val="000000"/>
                </a:solidFill>
                <a:highlight>
                  <a:srgbClr val="FFFF00"/>
                </a:highlight>
                <a:latin typeface="Arial"/>
                <a:ea typeface="Arial"/>
                <a:cs typeface="Arial"/>
                <a:sym typeface="Arial"/>
              </a:rPr>
              <a:t>They gradually ascended for half a mile, and then found themselves at the top of a considerable eminence,</a:t>
            </a:r>
            <a:r>
              <a:rPr lang="en-US" sz="1700">
                <a:solidFill>
                  <a:srgbClr val="000000"/>
                </a:solidFill>
                <a:highlight>
                  <a:srgbClr val="FFFFFF"/>
                </a:highlight>
                <a:latin typeface="Arial"/>
                <a:ea typeface="Arial"/>
                <a:cs typeface="Arial"/>
                <a:sym typeface="Arial"/>
              </a:rPr>
              <a:t> where the wood ceased, and the eye was instantly caught by Pemberley House, situated on the opposite side of a valley, into which the road with some abruptness wound. It was a large, handsome, stone building, standing well on rising ground, and backed by a ridge of high woody hills;—and in front, a stream of some </a:t>
            </a:r>
            <a:r>
              <a:rPr lang="en-US" sz="1700">
                <a:solidFill>
                  <a:srgbClr val="000000"/>
                </a:solidFill>
                <a:highlight>
                  <a:srgbClr val="FFFF00"/>
                </a:highlight>
                <a:latin typeface="Arial"/>
                <a:ea typeface="Arial"/>
                <a:cs typeface="Arial"/>
                <a:sym typeface="Arial"/>
              </a:rPr>
              <a:t>natural importance was swelled into greater</a:t>
            </a:r>
            <a:r>
              <a:rPr lang="en-US" sz="1700">
                <a:solidFill>
                  <a:srgbClr val="000000"/>
                </a:solidFill>
                <a:highlight>
                  <a:srgbClr val="FFFFFF"/>
                </a:highlight>
                <a:latin typeface="Arial"/>
                <a:ea typeface="Arial"/>
                <a:cs typeface="Arial"/>
                <a:sym typeface="Arial"/>
              </a:rPr>
              <a:t>, but without any artificial appearance.</a:t>
            </a:r>
            <a:r>
              <a:rPr lang="en-US" sz="1700">
                <a:solidFill>
                  <a:srgbClr val="00A0D5"/>
                </a:solidFill>
                <a:highlight>
                  <a:srgbClr val="FFFFFF"/>
                </a:highlight>
                <a:uFill>
                  <a:noFill/>
                </a:uFill>
                <a:latin typeface="Arial"/>
                <a:ea typeface="Arial"/>
                <a:cs typeface="Arial"/>
                <a:sym typeface="Arial"/>
                <a:hlinkClick r:id="rId3">
                  <a:extLst>
                    <a:ext uri="{A12FA001-AC4F-418D-AE19-62706E023703}">
                      <ahyp:hlinkClr val="tx"/>
                    </a:ext>
                  </a:extLst>
                </a:hlinkClick>
              </a:rPr>
              <a:t>*</a:t>
            </a:r>
            <a:r>
              <a:rPr lang="en-US" sz="1700">
                <a:solidFill>
                  <a:srgbClr val="000000"/>
                </a:solidFill>
                <a:highlight>
                  <a:srgbClr val="FFFFFF"/>
                </a:highlight>
                <a:latin typeface="Arial"/>
                <a:ea typeface="Arial"/>
                <a:cs typeface="Arial"/>
                <a:sym typeface="Arial"/>
              </a:rPr>
              <a:t> </a:t>
            </a:r>
            <a:r>
              <a:rPr lang="en-US" sz="1700">
                <a:solidFill>
                  <a:schemeClr val="dk1"/>
                </a:solidFill>
                <a:highlight>
                  <a:srgbClr val="FFFF00"/>
                </a:highlight>
                <a:latin typeface="Arial"/>
                <a:ea typeface="Arial"/>
                <a:cs typeface="Arial"/>
                <a:sym typeface="Arial"/>
              </a:rPr>
              <a:t>Its banks were neither formal, nor falsely adorned.</a:t>
            </a:r>
            <a:r>
              <a:rPr lang="en-US" sz="1700">
                <a:solidFill>
                  <a:srgbClr val="000000"/>
                </a:solidFill>
                <a:highlight>
                  <a:srgbClr val="FFFFFF"/>
                </a:highlight>
                <a:latin typeface="Arial"/>
                <a:ea typeface="Arial"/>
                <a:cs typeface="Arial"/>
                <a:sym typeface="Arial"/>
              </a:rPr>
              <a:t> Elizabeth was delighted. </a:t>
            </a:r>
            <a:r>
              <a:rPr lang="en-US" sz="1700">
                <a:solidFill>
                  <a:srgbClr val="000000"/>
                </a:solidFill>
                <a:highlight>
                  <a:srgbClr val="FFFF00"/>
                </a:highlight>
                <a:latin typeface="Arial"/>
                <a:ea typeface="Arial"/>
                <a:cs typeface="Arial"/>
                <a:sym typeface="Arial"/>
              </a:rPr>
              <a:t>She had never seen a place for which nature had done more, or </a:t>
            </a:r>
            <a:r>
              <a:rPr b="1" lang="en-US" sz="1700">
                <a:solidFill>
                  <a:srgbClr val="000000"/>
                </a:solidFill>
                <a:highlight>
                  <a:srgbClr val="FFFF00"/>
                </a:highlight>
                <a:latin typeface="Arial"/>
                <a:ea typeface="Arial"/>
                <a:cs typeface="Arial"/>
                <a:sym typeface="Arial"/>
              </a:rPr>
              <a:t>where natural beauty had been so little counteracted by an awkward taste</a:t>
            </a:r>
            <a:r>
              <a:rPr lang="en-US" sz="1700">
                <a:solidFill>
                  <a:srgbClr val="000000"/>
                </a:solidFill>
                <a:highlight>
                  <a:srgbClr val="FFFF00"/>
                </a:highlight>
                <a:latin typeface="Arial"/>
                <a:ea typeface="Arial"/>
                <a:cs typeface="Arial"/>
                <a:sym typeface="Arial"/>
              </a:rPr>
              <a:t>. </a:t>
            </a:r>
            <a:r>
              <a:rPr lang="en-US" sz="1700">
                <a:solidFill>
                  <a:srgbClr val="000000"/>
                </a:solidFill>
                <a:highlight>
                  <a:srgbClr val="FFFFFF"/>
                </a:highlight>
                <a:latin typeface="Arial"/>
                <a:ea typeface="Arial"/>
                <a:cs typeface="Arial"/>
                <a:sym typeface="Arial"/>
              </a:rPr>
              <a:t>They were all of them warm in their admiration; and at that moment she felt, that to be mistress of Pemberley might be something! (p.235, Oxford p.181)</a:t>
            </a:r>
            <a:endParaRPr sz="170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t/>
            </a:r>
            <a:endParaRPr sz="170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1700">
                <a:solidFill>
                  <a:srgbClr val="000000"/>
                </a:solidFill>
                <a:highlight>
                  <a:srgbClr val="FFFFFF"/>
                </a:highlight>
                <a:latin typeface="Arial"/>
                <a:ea typeface="Arial"/>
                <a:cs typeface="Arial"/>
                <a:sym typeface="Arial"/>
              </a:rPr>
              <a:t>Discussion Question: Why is there so much association to nature and Pemberley?</a:t>
            </a:r>
            <a:endParaRPr b="1" sz="1700">
              <a:solidFill>
                <a:srgbClr val="000000"/>
              </a:solidFill>
              <a:highlight>
                <a:srgbClr val="FFFFFF"/>
              </a:highlight>
              <a:latin typeface="Arial"/>
              <a:ea typeface="Arial"/>
              <a:cs typeface="Arial"/>
              <a:sym typeface="Arial"/>
            </a:endParaRPr>
          </a:p>
          <a:p>
            <a:pPr indent="-320357" lvl="0" marL="457200" rtl="0" algn="l">
              <a:spcBef>
                <a:spcPts val="1000"/>
              </a:spcBef>
              <a:spcAft>
                <a:spcPts val="0"/>
              </a:spcAft>
              <a:buClr>
                <a:srgbClr val="000000"/>
              </a:buClr>
              <a:buSzPct val="100000"/>
              <a:buFont typeface="Arial"/>
              <a:buChar char="●"/>
            </a:pPr>
            <a:r>
              <a:rPr b="1" lang="en-US" sz="1700">
                <a:solidFill>
                  <a:srgbClr val="000000"/>
                </a:solidFill>
                <a:highlight>
                  <a:srgbClr val="FFFFFF"/>
                </a:highlight>
                <a:latin typeface="Arial"/>
                <a:ea typeface="Arial"/>
                <a:cs typeface="Arial"/>
                <a:sym typeface="Arial"/>
              </a:rPr>
              <a:t>beautiful house</a:t>
            </a:r>
            <a:endParaRPr b="1" sz="1700">
              <a:solidFill>
                <a:srgbClr val="000000"/>
              </a:solidFill>
              <a:highlight>
                <a:srgbClr val="FFFFFF"/>
              </a:highlight>
              <a:latin typeface="Arial"/>
              <a:ea typeface="Arial"/>
              <a:cs typeface="Arial"/>
              <a:sym typeface="Arial"/>
            </a:endParaRPr>
          </a:p>
          <a:p>
            <a:pPr indent="-320357" lvl="0" marL="457200" rtl="0" algn="l">
              <a:spcBef>
                <a:spcPts val="0"/>
              </a:spcBef>
              <a:spcAft>
                <a:spcPts val="0"/>
              </a:spcAft>
              <a:buClr>
                <a:srgbClr val="000000"/>
              </a:buClr>
              <a:buSzPct val="100000"/>
              <a:buFont typeface="Arial"/>
              <a:buChar char="●"/>
            </a:pPr>
            <a:r>
              <a:rPr b="1" lang="en-US" sz="1700">
                <a:solidFill>
                  <a:srgbClr val="000000"/>
                </a:solidFill>
                <a:highlight>
                  <a:srgbClr val="FFFFFF"/>
                </a:highlight>
                <a:latin typeface="Arial"/>
                <a:ea typeface="Arial"/>
                <a:cs typeface="Arial"/>
                <a:sym typeface="Arial"/>
              </a:rPr>
              <a:t>Darcy himself - taste &amp; character &amp; rich </a:t>
            </a:r>
            <a:endParaRPr b="1" sz="1700">
              <a:solidFill>
                <a:srgbClr val="000000"/>
              </a:solidFill>
              <a:highlight>
                <a:srgbClr val="FFFFFF"/>
              </a:highlight>
              <a:latin typeface="Arial"/>
              <a:ea typeface="Arial"/>
              <a:cs typeface="Arial"/>
              <a:sym typeface="Arial"/>
            </a:endParaRPr>
          </a:p>
          <a:p>
            <a:pPr indent="-320357" lvl="0" marL="457200" rtl="0" algn="l">
              <a:spcBef>
                <a:spcPts val="0"/>
              </a:spcBef>
              <a:spcAft>
                <a:spcPts val="0"/>
              </a:spcAft>
              <a:buClr>
                <a:srgbClr val="000000"/>
              </a:buClr>
              <a:buSzPct val="100000"/>
              <a:buFont typeface="Arial"/>
              <a:buChar char="●"/>
            </a:pPr>
            <a:r>
              <a:rPr b="1" lang="en-US" sz="1700">
                <a:solidFill>
                  <a:srgbClr val="000000"/>
                </a:solidFill>
                <a:highlight>
                  <a:srgbClr val="FFFFFF"/>
                </a:highlight>
                <a:latin typeface="Arial"/>
                <a:ea typeface="Arial"/>
                <a:cs typeface="Arial"/>
                <a:sym typeface="Arial"/>
              </a:rPr>
              <a:t>socioeconomic</a:t>
            </a:r>
            <a:r>
              <a:rPr b="1" lang="en-US" sz="1700">
                <a:solidFill>
                  <a:srgbClr val="000000"/>
                </a:solidFill>
                <a:highlight>
                  <a:srgbClr val="FFFFFF"/>
                </a:highlight>
                <a:latin typeface="Arial"/>
                <a:ea typeface="Arial"/>
                <a:cs typeface="Arial"/>
                <a:sym typeface="Arial"/>
              </a:rPr>
              <a:t> background of Elizabeth = very impressed by what Darcy has done with his money</a:t>
            </a:r>
            <a:endParaRPr b="1" sz="1700">
              <a:solidFill>
                <a:srgbClr val="000000"/>
              </a:solidFill>
              <a:highlight>
                <a:srgbClr val="FFFFFF"/>
              </a:highlight>
              <a:latin typeface="Arial"/>
              <a:ea typeface="Arial"/>
              <a:cs typeface="Arial"/>
              <a:sym typeface="Arial"/>
            </a:endParaRPr>
          </a:p>
          <a:p>
            <a:pPr indent="-320357" lvl="0" marL="457200" rtl="0" algn="l">
              <a:spcBef>
                <a:spcPts val="0"/>
              </a:spcBef>
              <a:spcAft>
                <a:spcPts val="0"/>
              </a:spcAft>
              <a:buClr>
                <a:srgbClr val="000000"/>
              </a:buClr>
              <a:buSzPct val="100000"/>
              <a:buFont typeface="Arial"/>
              <a:buChar char="●"/>
            </a:pPr>
            <a:r>
              <a:rPr b="1" lang="en-US" sz="1700">
                <a:solidFill>
                  <a:srgbClr val="000000"/>
                </a:solidFill>
                <a:highlight>
                  <a:srgbClr val="FFFFFF"/>
                </a:highlight>
                <a:latin typeface="Arial"/>
                <a:ea typeface="Arial"/>
                <a:cs typeface="Arial"/>
                <a:sym typeface="Arial"/>
              </a:rPr>
              <a:t>able to acknowledge of the beauty [notes the differences] </a:t>
            </a:r>
            <a:endParaRPr b="1" sz="1700">
              <a:solidFill>
                <a:srgbClr val="000000"/>
              </a:solidFill>
              <a:highlight>
                <a:srgbClr val="FFFFFF"/>
              </a:highlight>
              <a:latin typeface="Arial"/>
              <a:ea typeface="Arial"/>
              <a:cs typeface="Arial"/>
              <a:sym typeface="Arial"/>
            </a:endParaRPr>
          </a:p>
          <a:p>
            <a:pPr indent="-320357" lvl="0" marL="457200" rtl="0" algn="l">
              <a:spcBef>
                <a:spcPts val="0"/>
              </a:spcBef>
              <a:spcAft>
                <a:spcPts val="0"/>
              </a:spcAft>
              <a:buClr>
                <a:srgbClr val="000000"/>
              </a:buClr>
              <a:buSzPct val="100000"/>
              <a:buFont typeface="Arial"/>
              <a:buChar char="●"/>
            </a:pPr>
            <a:r>
              <a:rPr b="1" lang="en-US" sz="1700">
                <a:solidFill>
                  <a:srgbClr val="000000"/>
                </a:solidFill>
                <a:highlight>
                  <a:srgbClr val="FFFFFF"/>
                </a:highlight>
                <a:latin typeface="Arial"/>
                <a:ea typeface="Arial"/>
                <a:cs typeface="Arial"/>
                <a:sym typeface="Arial"/>
              </a:rPr>
              <a:t>humbly elegant / class</a:t>
            </a:r>
            <a:endParaRPr b="1" sz="1700">
              <a:solidFill>
                <a:srgbClr val="000000"/>
              </a:solidFill>
              <a:highlight>
                <a:srgbClr val="FFFFFF"/>
              </a:highlight>
              <a:latin typeface="Arial"/>
              <a:ea typeface="Arial"/>
              <a:cs typeface="Arial"/>
              <a:sym typeface="Arial"/>
            </a:endParaRPr>
          </a:p>
          <a:p>
            <a:pPr indent="-320357" lvl="0" marL="457200" rtl="0" algn="l">
              <a:spcBef>
                <a:spcPts val="0"/>
              </a:spcBef>
              <a:spcAft>
                <a:spcPts val="0"/>
              </a:spcAft>
              <a:buClr>
                <a:srgbClr val="000000"/>
              </a:buClr>
              <a:buSzPct val="100000"/>
              <a:buFont typeface="Arial"/>
              <a:buChar char="●"/>
            </a:pPr>
            <a:r>
              <a:rPr b="1" lang="en-US" sz="1700">
                <a:solidFill>
                  <a:srgbClr val="000000"/>
                </a:solidFill>
                <a:highlight>
                  <a:srgbClr val="FFFFFF"/>
                </a:highlight>
                <a:latin typeface="Arial"/>
                <a:ea typeface="Arial"/>
                <a:cs typeface="Arial"/>
                <a:sym typeface="Arial"/>
              </a:rPr>
              <a:t>Elizabeth = looking for balance / not being sure of the “grasp” of money / but now can visualize how Darcy could use that money</a:t>
            </a:r>
            <a:endParaRPr b="1" sz="1700">
              <a:solidFill>
                <a:srgbClr val="000000"/>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b895b9aaf0_0_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The Housekeeper</a:t>
            </a:r>
            <a:endParaRPr/>
          </a:p>
        </p:txBody>
      </p:sp>
      <p:sp>
        <p:nvSpPr>
          <p:cNvPr id="162" name="Google Shape;162;g2b895b9aaf0_0_7"/>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85000" lnSpcReduction="20000"/>
          </a:bodyPr>
          <a:lstStyle/>
          <a:p>
            <a:pPr indent="0" lvl="0" marL="0" rtl="0" algn="l">
              <a:spcBef>
                <a:spcPts val="1000"/>
              </a:spcBef>
              <a:spcAft>
                <a:spcPts val="0"/>
              </a:spcAft>
              <a:buNone/>
            </a:pPr>
            <a:r>
              <a:rPr lang="en-US" sz="1850">
                <a:solidFill>
                  <a:srgbClr val="000000"/>
                </a:solidFill>
                <a:highlight>
                  <a:srgbClr val="FFFFFF"/>
                </a:highlight>
                <a:latin typeface="Arial"/>
                <a:ea typeface="Arial"/>
                <a:cs typeface="Arial"/>
                <a:sym typeface="Arial"/>
              </a:rPr>
              <a:t>The housekeeper came; </a:t>
            </a:r>
            <a:r>
              <a:rPr lang="en-US" sz="1850">
                <a:solidFill>
                  <a:srgbClr val="000000"/>
                </a:solidFill>
                <a:highlight>
                  <a:srgbClr val="FFFF00"/>
                </a:highlight>
                <a:latin typeface="Arial"/>
                <a:ea typeface="Arial"/>
                <a:cs typeface="Arial"/>
                <a:sym typeface="Arial"/>
              </a:rPr>
              <a:t>a respectable-looking, elderly woman, much less fine, and more civil, </a:t>
            </a:r>
            <a:r>
              <a:rPr lang="en-US" sz="1850">
                <a:solidFill>
                  <a:srgbClr val="000000"/>
                </a:solidFill>
                <a:highlight>
                  <a:srgbClr val="FFFFFF"/>
                </a:highlight>
                <a:latin typeface="Arial"/>
                <a:ea typeface="Arial"/>
                <a:cs typeface="Arial"/>
                <a:sym typeface="Arial"/>
              </a:rPr>
              <a:t>than she had any notion of finding her. They followed her into the dining-parlour. It was a large, well-proportioned room, handsomely fitted up. Elizabeth, after slightly surveying it, went to a window to enjoy its prospect. The hill, crowned with wood, from which they had descended, receiving increased abruptness from the distance, was a beautiful object.</a:t>
            </a:r>
            <a:r>
              <a:rPr lang="en-US" sz="1850">
                <a:solidFill>
                  <a:srgbClr val="000000"/>
                </a:solidFill>
                <a:highlight>
                  <a:srgbClr val="FFFF00"/>
                </a:highlight>
                <a:latin typeface="Arial"/>
                <a:ea typeface="Arial"/>
                <a:cs typeface="Arial"/>
                <a:sym typeface="Arial"/>
              </a:rPr>
              <a:t> Every disposition of the ground was good; and she looked on the whole scene, the river, the trees scattered on its banks, and the winding of the valley, as far as she could trace it, with delight.</a:t>
            </a:r>
            <a:r>
              <a:rPr lang="en-US" sz="1850">
                <a:solidFill>
                  <a:srgbClr val="000000"/>
                </a:solidFill>
                <a:highlight>
                  <a:srgbClr val="FFFFFF"/>
                </a:highlight>
                <a:latin typeface="Arial"/>
                <a:ea typeface="Arial"/>
                <a:cs typeface="Arial"/>
                <a:sym typeface="Arial"/>
              </a:rPr>
              <a:t> As they passed into other rooms, these objects were taking different positions; but from every window there were beauties to be seen. </a:t>
            </a:r>
            <a:r>
              <a:rPr lang="en-US" sz="1850">
                <a:solidFill>
                  <a:srgbClr val="000000"/>
                </a:solidFill>
                <a:highlight>
                  <a:srgbClr val="FFFF00"/>
                </a:highlight>
                <a:latin typeface="Arial"/>
                <a:ea typeface="Arial"/>
                <a:cs typeface="Arial"/>
                <a:sym typeface="Arial"/>
              </a:rPr>
              <a:t>The rooms were lofty and handsome, and their furniture suitable to the fortune of their proprietor; but Elizabeth saw with admiration of his taste, that it was neither gaudy nor uselessly fine; with less of splendor, and more real elegance, than the furniture of Rosings.</a:t>
            </a:r>
            <a:r>
              <a:rPr lang="en-US" sz="1850">
                <a:solidFill>
                  <a:srgbClr val="000000"/>
                </a:solidFill>
                <a:highlight>
                  <a:srgbClr val="FFFFFF"/>
                </a:highlight>
                <a:latin typeface="Arial"/>
                <a:ea typeface="Arial"/>
                <a:cs typeface="Arial"/>
                <a:sym typeface="Arial"/>
              </a:rPr>
              <a:t> (p.236, Oxford p.182)</a:t>
            </a:r>
            <a:endParaRPr sz="18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1700">
                <a:solidFill>
                  <a:srgbClr val="000000"/>
                </a:solidFill>
                <a:highlight>
                  <a:srgbClr val="FFFFFF"/>
                </a:highlight>
                <a:latin typeface="Arial"/>
                <a:ea typeface="Arial"/>
                <a:cs typeface="Arial"/>
                <a:sym typeface="Arial"/>
              </a:rPr>
              <a:t>Discussion Question: Why is the housekeeper described so much in a positive light and what is the role of the housekeeper in the house, as a character?</a:t>
            </a:r>
            <a:endParaRPr b="1" sz="1700">
              <a:solidFill>
                <a:srgbClr val="000000"/>
              </a:solidFill>
              <a:highlight>
                <a:srgbClr val="FFFFFF"/>
              </a:highlight>
              <a:latin typeface="Arial"/>
              <a:ea typeface="Arial"/>
              <a:cs typeface="Arial"/>
              <a:sym typeface="Arial"/>
            </a:endParaRPr>
          </a:p>
          <a:p>
            <a:pPr indent="-320357" lvl="0" marL="457200" rtl="0" algn="l">
              <a:spcBef>
                <a:spcPts val="1000"/>
              </a:spcBef>
              <a:spcAft>
                <a:spcPts val="0"/>
              </a:spcAft>
              <a:buClr>
                <a:srgbClr val="000000"/>
              </a:buClr>
              <a:buSzPct val="100000"/>
              <a:buFont typeface="Arial"/>
              <a:buChar char="●"/>
            </a:pPr>
            <a:r>
              <a:rPr b="1" lang="en-US" sz="1700">
                <a:solidFill>
                  <a:srgbClr val="000000"/>
                </a:solidFill>
                <a:highlight>
                  <a:srgbClr val="FFFFFF"/>
                </a:highlight>
                <a:latin typeface="Arial"/>
                <a:ea typeface="Arial"/>
                <a:cs typeface="Arial"/>
                <a:sym typeface="Arial"/>
              </a:rPr>
              <a:t>good judge of opinion / housekeeper = sound opinion / jolly way / land-owner </a:t>
            </a:r>
            <a:endParaRPr b="1" sz="1700">
              <a:solidFill>
                <a:srgbClr val="000000"/>
              </a:solidFill>
              <a:highlight>
                <a:srgbClr val="FFFFFF"/>
              </a:highlight>
              <a:latin typeface="Arial"/>
              <a:ea typeface="Arial"/>
              <a:cs typeface="Arial"/>
              <a:sym typeface="Arial"/>
            </a:endParaRPr>
          </a:p>
          <a:p>
            <a:pPr indent="-320357" lvl="0" marL="457200" rtl="0" algn="l">
              <a:spcBef>
                <a:spcPts val="0"/>
              </a:spcBef>
              <a:spcAft>
                <a:spcPts val="0"/>
              </a:spcAft>
              <a:buClr>
                <a:srgbClr val="000000"/>
              </a:buClr>
              <a:buSzPct val="100000"/>
              <a:buFont typeface="Arial"/>
              <a:buChar char="●"/>
            </a:pPr>
            <a:r>
              <a:rPr b="1" lang="en-US" sz="1700">
                <a:solidFill>
                  <a:srgbClr val="000000"/>
                </a:solidFill>
                <a:highlight>
                  <a:srgbClr val="FFFFFF"/>
                </a:highlight>
                <a:latin typeface="Arial"/>
                <a:ea typeface="Arial"/>
                <a:cs typeface="Arial"/>
                <a:sym typeface="Arial"/>
              </a:rPr>
              <a:t>Proof of Darcy - goodwill/equating Darcy = Family / Family hypothetically be part of </a:t>
            </a:r>
            <a:endParaRPr b="1" sz="1700">
              <a:solidFill>
                <a:srgbClr val="000000"/>
              </a:solidFill>
              <a:highlight>
                <a:srgbClr val="FFFFFF"/>
              </a:highlight>
              <a:latin typeface="Arial"/>
              <a:ea typeface="Arial"/>
              <a:cs typeface="Arial"/>
              <a:sym typeface="Arial"/>
            </a:endParaRPr>
          </a:p>
          <a:p>
            <a:pPr indent="-320357" lvl="0" marL="457200" rtl="0" algn="l">
              <a:spcBef>
                <a:spcPts val="0"/>
              </a:spcBef>
              <a:spcAft>
                <a:spcPts val="0"/>
              </a:spcAft>
              <a:buClr>
                <a:srgbClr val="000000"/>
              </a:buClr>
              <a:buSzPct val="100000"/>
              <a:buFont typeface="Arial"/>
              <a:buChar char="●"/>
            </a:pPr>
            <a:r>
              <a:rPr b="1" lang="en-US" sz="1700">
                <a:solidFill>
                  <a:srgbClr val="000000"/>
                </a:solidFill>
                <a:highlight>
                  <a:srgbClr val="FFFFFF"/>
                </a:highlight>
                <a:latin typeface="Arial"/>
                <a:ea typeface="Arial"/>
                <a:cs typeface="Arial"/>
                <a:sym typeface="Arial"/>
              </a:rPr>
              <a:t>Goodwill </a:t>
            </a:r>
            <a:endParaRPr b="1" sz="1700">
              <a:solidFill>
                <a:srgbClr val="000000"/>
              </a:solidFill>
              <a:highlight>
                <a:srgbClr val="FFFFFF"/>
              </a:highlight>
              <a:latin typeface="Arial"/>
              <a:ea typeface="Arial"/>
              <a:cs typeface="Arial"/>
              <a:sym typeface="Arial"/>
            </a:endParaRPr>
          </a:p>
          <a:p>
            <a:pPr indent="-320357" lvl="0" marL="457200" rtl="0" algn="l">
              <a:spcBef>
                <a:spcPts val="0"/>
              </a:spcBef>
              <a:spcAft>
                <a:spcPts val="0"/>
              </a:spcAft>
              <a:buClr>
                <a:srgbClr val="000000"/>
              </a:buClr>
              <a:buSzPct val="100000"/>
              <a:buFont typeface="Arial"/>
              <a:buChar char="●"/>
            </a:pPr>
            <a:r>
              <a:rPr b="1" lang="en-US" sz="1700">
                <a:solidFill>
                  <a:srgbClr val="000000"/>
                </a:solidFill>
                <a:highlight>
                  <a:srgbClr val="FFFFFF"/>
                </a:highlight>
                <a:latin typeface="Arial"/>
                <a:ea typeface="Arial"/>
                <a:cs typeface="Arial"/>
                <a:sym typeface="Arial"/>
              </a:rPr>
              <a:t>Biblical Allusions / simple &amp; elegant &amp; it was good / Darcy’s will to create </a:t>
            </a:r>
            <a:endParaRPr b="1" sz="1700">
              <a:solidFill>
                <a:srgbClr val="000000"/>
              </a:solidFill>
              <a:highlight>
                <a:srgbClr val="FFFFFF"/>
              </a:highlight>
              <a:latin typeface="Arial"/>
              <a:ea typeface="Arial"/>
              <a:cs typeface="Arial"/>
              <a:sym typeface="Arial"/>
            </a:endParaRPr>
          </a:p>
          <a:p>
            <a:pPr indent="-320357" lvl="0" marL="457200" rtl="0" algn="l">
              <a:spcBef>
                <a:spcPts val="0"/>
              </a:spcBef>
              <a:spcAft>
                <a:spcPts val="0"/>
              </a:spcAft>
              <a:buClr>
                <a:srgbClr val="000000"/>
              </a:buClr>
              <a:buSzPct val="100000"/>
              <a:buFont typeface="Arial"/>
              <a:buChar char="●"/>
            </a:pPr>
            <a:r>
              <a:rPr b="1" lang="en-US" sz="1700">
                <a:solidFill>
                  <a:srgbClr val="000000"/>
                </a:solidFill>
                <a:highlight>
                  <a:srgbClr val="FFFFFF"/>
                </a:highlight>
                <a:latin typeface="Arial"/>
                <a:ea typeface="Arial"/>
                <a:cs typeface="Arial"/>
                <a:sym typeface="Arial"/>
              </a:rPr>
              <a:t>Acknowledging / accept Darcy could be a good thing (family heritage) </a:t>
            </a:r>
            <a:endParaRPr b="1" sz="1700">
              <a:solidFill>
                <a:srgbClr val="000000"/>
              </a:solidFill>
              <a:highlight>
                <a:srgbClr val="FFFFFF"/>
              </a:highlight>
              <a:latin typeface="Arial"/>
              <a:ea typeface="Arial"/>
              <a:cs typeface="Arial"/>
              <a:sym typeface="Arial"/>
            </a:endParaRPr>
          </a:p>
          <a:p>
            <a:pPr indent="-320357" lvl="0" marL="457200" rtl="0" algn="l">
              <a:spcBef>
                <a:spcPts val="0"/>
              </a:spcBef>
              <a:spcAft>
                <a:spcPts val="0"/>
              </a:spcAft>
              <a:buClr>
                <a:srgbClr val="000000"/>
              </a:buClr>
              <a:buSzPct val="100000"/>
              <a:buFont typeface="Arial"/>
              <a:buChar char="●"/>
            </a:pPr>
            <a:r>
              <a:rPr b="1" lang="en-US" sz="1700">
                <a:solidFill>
                  <a:srgbClr val="000000"/>
                </a:solidFill>
                <a:highlight>
                  <a:srgbClr val="FFFFFF"/>
                </a:highlight>
                <a:latin typeface="Arial"/>
                <a:ea typeface="Arial"/>
                <a:cs typeface="Arial"/>
                <a:sym typeface="Arial"/>
              </a:rPr>
              <a:t>Housekeeper = elderly women (wise) / mother&amp;maiden</a:t>
            </a:r>
            <a:endParaRPr b="1" sz="1700">
              <a:solidFill>
                <a:srgbClr val="000000"/>
              </a:solidFill>
              <a:highlight>
                <a:srgbClr val="FFFFFF"/>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b895b9aaf0_0_5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The Gardener</a:t>
            </a:r>
            <a:endParaRPr/>
          </a:p>
        </p:txBody>
      </p:sp>
      <p:sp>
        <p:nvSpPr>
          <p:cNvPr id="169" name="Google Shape;169;g2b895b9aaf0_0_52"/>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70000" lnSpcReduction="20000"/>
          </a:bodyPr>
          <a:lstStyle/>
          <a:p>
            <a:pPr indent="0" lvl="0" marL="0" rtl="0" algn="l">
              <a:lnSpc>
                <a:spcPct val="115000"/>
              </a:lnSpc>
              <a:spcBef>
                <a:spcPts val="0"/>
              </a:spcBef>
              <a:spcAft>
                <a:spcPts val="0"/>
              </a:spcAft>
              <a:buNone/>
            </a:pPr>
            <a:r>
              <a:rPr lang="en-US" sz="1750">
                <a:solidFill>
                  <a:srgbClr val="000000"/>
                </a:solidFill>
                <a:highlight>
                  <a:srgbClr val="FFFFFF"/>
                </a:highlight>
                <a:latin typeface="Arial"/>
                <a:ea typeface="Arial"/>
                <a:cs typeface="Arial"/>
                <a:sym typeface="Arial"/>
              </a:rPr>
              <a:t>When all of the house that was open to general inspection had been seen, they returned down stairs, and taking leave of the housekeeper, </a:t>
            </a:r>
            <a:r>
              <a:rPr lang="en-US" sz="1750">
                <a:solidFill>
                  <a:srgbClr val="000000"/>
                </a:solidFill>
                <a:highlight>
                  <a:srgbClr val="FFFF00"/>
                </a:highlight>
                <a:latin typeface="Arial"/>
                <a:ea typeface="Arial"/>
                <a:cs typeface="Arial"/>
                <a:sym typeface="Arial"/>
              </a:rPr>
              <a:t>were consigned over to the gardener, who met them at the hall door.</a:t>
            </a:r>
            <a:endParaRPr sz="1750">
              <a:solidFill>
                <a:srgbClr val="000000"/>
              </a:solidFill>
              <a:highlight>
                <a:srgbClr val="FFFF00"/>
              </a:highlight>
              <a:latin typeface="Arial"/>
              <a:ea typeface="Arial"/>
              <a:cs typeface="Arial"/>
              <a:sym typeface="Arial"/>
            </a:endParaRPr>
          </a:p>
          <a:p>
            <a:pPr indent="0" lvl="0" marL="0" rtl="0" algn="l">
              <a:lnSpc>
                <a:spcPct val="115000"/>
              </a:lnSpc>
              <a:spcBef>
                <a:spcPts val="1100"/>
              </a:spcBef>
              <a:spcAft>
                <a:spcPts val="0"/>
              </a:spcAft>
              <a:buNone/>
            </a:pPr>
            <a:r>
              <a:rPr lang="en-US" sz="1750">
                <a:solidFill>
                  <a:srgbClr val="000000"/>
                </a:solidFill>
                <a:highlight>
                  <a:srgbClr val="FFFFFF"/>
                </a:highlight>
                <a:latin typeface="Arial"/>
                <a:ea typeface="Arial"/>
                <a:cs typeface="Arial"/>
                <a:sym typeface="Arial"/>
              </a:rPr>
              <a:t>As they walked across the lawn towards the river, Elizabeth turned back to look again; her uncle and aunt stopped also, and while the former was conjecturing as to the date of the building,</a:t>
            </a:r>
            <a:r>
              <a:rPr lang="en-US" sz="1750">
                <a:solidFill>
                  <a:srgbClr val="000000"/>
                </a:solidFill>
                <a:highlight>
                  <a:srgbClr val="FFFF00"/>
                </a:highlight>
                <a:latin typeface="Arial"/>
                <a:ea typeface="Arial"/>
                <a:cs typeface="Arial"/>
                <a:sym typeface="Arial"/>
              </a:rPr>
              <a:t> the owner of it himself suddenly came forward from the road, </a:t>
            </a:r>
            <a:r>
              <a:rPr lang="en-US" sz="1750">
                <a:solidFill>
                  <a:srgbClr val="000000"/>
                </a:solidFill>
                <a:highlight>
                  <a:srgbClr val="FFFFFF"/>
                </a:highlight>
                <a:latin typeface="Arial"/>
                <a:ea typeface="Arial"/>
                <a:cs typeface="Arial"/>
                <a:sym typeface="Arial"/>
              </a:rPr>
              <a:t>which led behind it to the stables.</a:t>
            </a:r>
            <a:endParaRPr sz="1750">
              <a:solidFill>
                <a:srgbClr val="000000"/>
              </a:solidFill>
              <a:highlight>
                <a:srgbClr val="FFFFFF"/>
              </a:highlight>
              <a:latin typeface="Arial"/>
              <a:ea typeface="Arial"/>
              <a:cs typeface="Arial"/>
              <a:sym typeface="Arial"/>
            </a:endParaRPr>
          </a:p>
          <a:p>
            <a:pPr indent="0" lvl="0" marL="0" rtl="0" algn="l">
              <a:lnSpc>
                <a:spcPct val="115000"/>
              </a:lnSpc>
              <a:spcBef>
                <a:spcPts val="1100"/>
              </a:spcBef>
              <a:spcAft>
                <a:spcPts val="0"/>
              </a:spcAft>
              <a:buNone/>
            </a:pPr>
            <a:r>
              <a:rPr lang="en-US" sz="1750">
                <a:solidFill>
                  <a:srgbClr val="000000"/>
                </a:solidFill>
                <a:highlight>
                  <a:srgbClr val="FFFFFF"/>
                </a:highlight>
                <a:latin typeface="Arial"/>
                <a:ea typeface="Arial"/>
                <a:cs typeface="Arial"/>
                <a:sym typeface="Arial"/>
              </a:rPr>
              <a:t>They were within twenty yards of each other, and so abrupt was his appearance, that it was impossible to avoid his sight.</a:t>
            </a:r>
            <a:r>
              <a:rPr lang="en-US" sz="1750">
                <a:solidFill>
                  <a:srgbClr val="000000"/>
                </a:solidFill>
                <a:highlight>
                  <a:srgbClr val="FFFF00"/>
                </a:highlight>
                <a:latin typeface="Arial"/>
                <a:ea typeface="Arial"/>
                <a:cs typeface="Arial"/>
                <a:sym typeface="Arial"/>
              </a:rPr>
              <a:t> Their eyes instantly met, and the cheeks of each were overspread with the deepest blush.</a:t>
            </a:r>
            <a:r>
              <a:rPr lang="en-US" sz="1750">
                <a:solidFill>
                  <a:srgbClr val="000000"/>
                </a:solidFill>
                <a:highlight>
                  <a:srgbClr val="FFFFFF"/>
                </a:highlight>
                <a:latin typeface="Arial"/>
                <a:ea typeface="Arial"/>
                <a:cs typeface="Arial"/>
                <a:sym typeface="Arial"/>
              </a:rPr>
              <a:t> He absolutely started, and for a moment seemed immoveable from surprise; but shortly recovering himself, advanced towards the party, and spoke to Elizabeth, </a:t>
            </a:r>
            <a:r>
              <a:rPr lang="en-US" sz="1750">
                <a:solidFill>
                  <a:srgbClr val="000000"/>
                </a:solidFill>
                <a:highlight>
                  <a:srgbClr val="FFFF00"/>
                </a:highlight>
                <a:latin typeface="Arial"/>
                <a:ea typeface="Arial"/>
                <a:cs typeface="Arial"/>
                <a:sym typeface="Arial"/>
              </a:rPr>
              <a:t>if not in terms of perfect composure, at least of perfect civility.</a:t>
            </a:r>
            <a:r>
              <a:rPr lang="en-US" sz="1750">
                <a:solidFill>
                  <a:srgbClr val="000000"/>
                </a:solidFill>
                <a:highlight>
                  <a:srgbClr val="FFFFFF"/>
                </a:highlight>
                <a:latin typeface="Arial"/>
                <a:ea typeface="Arial"/>
                <a:cs typeface="Arial"/>
                <a:sym typeface="Arial"/>
              </a:rPr>
              <a:t> (p.240, Oxford p.185-186)</a:t>
            </a:r>
            <a:endParaRPr sz="1750">
              <a:solidFill>
                <a:srgbClr val="000000"/>
              </a:solidFill>
              <a:highlight>
                <a:srgbClr val="FFFFFF"/>
              </a:highlight>
              <a:latin typeface="Arial"/>
              <a:ea typeface="Arial"/>
              <a:cs typeface="Arial"/>
              <a:sym typeface="Arial"/>
            </a:endParaRPr>
          </a:p>
          <a:p>
            <a:pPr indent="0" lvl="0" marL="0" rtl="0" algn="l">
              <a:spcBef>
                <a:spcPts val="1100"/>
              </a:spcBef>
              <a:spcAft>
                <a:spcPts val="0"/>
              </a:spcAft>
              <a:buNone/>
            </a:pPr>
            <a:r>
              <a:rPr b="1" lang="en-US" sz="1700">
                <a:solidFill>
                  <a:srgbClr val="000000"/>
                </a:solidFill>
                <a:highlight>
                  <a:schemeClr val="lt1"/>
                </a:highlight>
                <a:latin typeface="Arial"/>
                <a:ea typeface="Arial"/>
                <a:cs typeface="Arial"/>
                <a:sym typeface="Arial"/>
              </a:rPr>
              <a:t>Discussion Question: Why is there a shift from the Gardiners to the Gardener? Is it on purpose? If so, why? </a:t>
            </a:r>
            <a:endParaRPr b="1" sz="1700">
              <a:solidFill>
                <a:srgbClr val="000000"/>
              </a:solidFill>
              <a:highlight>
                <a:schemeClr val="lt1"/>
              </a:highlight>
              <a:latin typeface="Arial"/>
              <a:ea typeface="Arial"/>
              <a:cs typeface="Arial"/>
              <a:sym typeface="Arial"/>
            </a:endParaRPr>
          </a:p>
          <a:p>
            <a:pPr indent="-304165" lvl="0" marL="457200" rtl="0" algn="l">
              <a:spcBef>
                <a:spcPts val="1000"/>
              </a:spcBef>
              <a:spcAft>
                <a:spcPts val="0"/>
              </a:spcAft>
              <a:buClr>
                <a:srgbClr val="000000"/>
              </a:buClr>
              <a:buSzPct val="100000"/>
              <a:buFont typeface="Arial"/>
              <a:buChar char="●"/>
            </a:pPr>
            <a:r>
              <a:rPr b="1" lang="en-US" sz="1700">
                <a:solidFill>
                  <a:srgbClr val="000000"/>
                </a:solidFill>
                <a:highlight>
                  <a:schemeClr val="lt1"/>
                </a:highlight>
                <a:latin typeface="Arial"/>
                <a:ea typeface="Arial"/>
                <a:cs typeface="Arial"/>
                <a:sym typeface="Arial"/>
              </a:rPr>
              <a:t>caretaker = Gardener / making things happen / seeds </a:t>
            </a:r>
            <a:endParaRPr b="1" sz="1700">
              <a:solidFill>
                <a:srgbClr val="000000"/>
              </a:solidFill>
              <a:highlight>
                <a:schemeClr val="lt1"/>
              </a:highlight>
              <a:latin typeface="Arial"/>
              <a:ea typeface="Arial"/>
              <a:cs typeface="Arial"/>
              <a:sym typeface="Arial"/>
            </a:endParaRPr>
          </a:p>
          <a:p>
            <a:pPr indent="-304165" lvl="0" marL="457200" rtl="0" algn="l">
              <a:spcBef>
                <a:spcPts val="0"/>
              </a:spcBef>
              <a:spcAft>
                <a:spcPts val="0"/>
              </a:spcAft>
              <a:buClr>
                <a:srgbClr val="000000"/>
              </a:buClr>
              <a:buSzPct val="100000"/>
              <a:buFont typeface="Arial"/>
              <a:buChar char="●"/>
            </a:pPr>
            <a:r>
              <a:rPr b="1" lang="en-US" sz="1700">
                <a:solidFill>
                  <a:srgbClr val="000000"/>
                </a:solidFill>
                <a:highlight>
                  <a:schemeClr val="lt1"/>
                </a:highlight>
                <a:latin typeface="Arial"/>
                <a:ea typeface="Arial"/>
                <a:cs typeface="Arial"/>
                <a:sym typeface="Arial"/>
              </a:rPr>
              <a:t>emphasizes so little of athe appearance vs Darcy [hanging out at the stables] / paints him in a personal light/personal with his employment / trusts the employees like the gardener / less pompous in his estate </a:t>
            </a:r>
            <a:endParaRPr b="1" sz="1700">
              <a:solidFill>
                <a:srgbClr val="000000"/>
              </a:solidFill>
              <a:highlight>
                <a:schemeClr val="lt1"/>
              </a:highlight>
              <a:latin typeface="Arial"/>
              <a:ea typeface="Arial"/>
              <a:cs typeface="Arial"/>
              <a:sym typeface="Arial"/>
            </a:endParaRPr>
          </a:p>
          <a:p>
            <a:pPr indent="-304165" lvl="0" marL="457200" rtl="0" algn="l">
              <a:spcBef>
                <a:spcPts val="0"/>
              </a:spcBef>
              <a:spcAft>
                <a:spcPts val="0"/>
              </a:spcAft>
              <a:buClr>
                <a:srgbClr val="000000"/>
              </a:buClr>
              <a:buSzPct val="100000"/>
              <a:buFont typeface="Arial"/>
              <a:buChar char="●"/>
            </a:pPr>
            <a:r>
              <a:rPr b="1" lang="en-US" sz="1700">
                <a:solidFill>
                  <a:srgbClr val="000000"/>
                </a:solidFill>
                <a:highlight>
                  <a:schemeClr val="lt1"/>
                </a:highlight>
                <a:latin typeface="Arial"/>
                <a:ea typeface="Arial"/>
                <a:cs typeface="Arial"/>
                <a:sym typeface="Arial"/>
              </a:rPr>
              <a:t>Gardener/Mr&amp;Mrs.Gardiner = making them look better in each other’s eyes </a:t>
            </a:r>
            <a:endParaRPr b="1" sz="1700">
              <a:solidFill>
                <a:srgbClr val="000000"/>
              </a:solidFill>
              <a:highlight>
                <a:schemeClr val="lt1"/>
              </a:highlight>
              <a:latin typeface="Arial"/>
              <a:ea typeface="Arial"/>
              <a:cs typeface="Arial"/>
              <a:sym typeface="Arial"/>
            </a:endParaRPr>
          </a:p>
          <a:p>
            <a:pPr indent="-304165" lvl="0" marL="457200" rtl="0" algn="l">
              <a:spcBef>
                <a:spcPts val="0"/>
              </a:spcBef>
              <a:spcAft>
                <a:spcPts val="0"/>
              </a:spcAft>
              <a:buClr>
                <a:srgbClr val="000000"/>
              </a:buClr>
              <a:buSzPct val="100000"/>
              <a:buFont typeface="Arial"/>
              <a:buChar char="●"/>
            </a:pPr>
            <a:r>
              <a:rPr b="1" lang="en-US" sz="1700">
                <a:solidFill>
                  <a:srgbClr val="000000"/>
                </a:solidFill>
                <a:highlight>
                  <a:schemeClr val="lt1"/>
                </a:highlight>
                <a:latin typeface="Arial"/>
                <a:ea typeface="Arial"/>
                <a:cs typeface="Arial"/>
                <a:sym typeface="Arial"/>
              </a:rPr>
              <a:t>Re-introduces Mr. Darcy in a new light/shows his humility/prideful - how he is in the comfort of his own home </a:t>
            </a:r>
            <a:endParaRPr b="1" sz="1700">
              <a:solidFill>
                <a:srgbClr val="000000"/>
              </a:solidFill>
              <a:highlight>
                <a:schemeClr val="lt1"/>
              </a:highlight>
              <a:latin typeface="Arial"/>
              <a:ea typeface="Arial"/>
              <a:cs typeface="Arial"/>
              <a:sym typeface="Arial"/>
            </a:endParaRPr>
          </a:p>
          <a:p>
            <a:pPr indent="-304165" lvl="0" marL="457200" rtl="0" algn="l">
              <a:spcBef>
                <a:spcPts val="0"/>
              </a:spcBef>
              <a:spcAft>
                <a:spcPts val="0"/>
              </a:spcAft>
              <a:buClr>
                <a:srgbClr val="000000"/>
              </a:buClr>
              <a:buSzPct val="100000"/>
              <a:buFont typeface="Arial"/>
              <a:buChar char="●"/>
            </a:pPr>
            <a:r>
              <a:rPr b="1" lang="en-US" sz="1700">
                <a:solidFill>
                  <a:srgbClr val="000000"/>
                </a:solidFill>
                <a:highlight>
                  <a:schemeClr val="lt1"/>
                </a:highlight>
                <a:latin typeface="Arial"/>
                <a:ea typeface="Arial"/>
                <a:cs typeface="Arial"/>
                <a:sym typeface="Arial"/>
              </a:rPr>
              <a:t>Stuck in this moment </a:t>
            </a:r>
            <a:endParaRPr b="1" sz="1700">
              <a:solidFill>
                <a:srgbClr val="000000"/>
              </a:solidFill>
              <a:highlight>
                <a:schemeClr val="lt1"/>
              </a:highlight>
              <a:latin typeface="Arial"/>
              <a:ea typeface="Arial"/>
              <a:cs typeface="Arial"/>
              <a:sym typeface="Arial"/>
            </a:endParaRPr>
          </a:p>
          <a:p>
            <a:pPr indent="-304165" lvl="0" marL="457200" rtl="0" algn="l">
              <a:spcBef>
                <a:spcPts val="0"/>
              </a:spcBef>
              <a:spcAft>
                <a:spcPts val="0"/>
              </a:spcAft>
              <a:buClr>
                <a:srgbClr val="000000"/>
              </a:buClr>
              <a:buSzPct val="100000"/>
              <a:buFont typeface="Arial"/>
              <a:buChar char="●"/>
            </a:pPr>
            <a:r>
              <a:rPr b="1" lang="en-US" sz="1700">
                <a:solidFill>
                  <a:srgbClr val="000000"/>
                </a:solidFill>
                <a:highlight>
                  <a:schemeClr val="lt1"/>
                </a:highlight>
                <a:latin typeface="Arial"/>
                <a:ea typeface="Arial"/>
                <a:cs typeface="Arial"/>
                <a:sym typeface="Arial"/>
              </a:rPr>
              <a:t>Feelings - younger than they are / “innocence”</a:t>
            </a:r>
            <a:endParaRPr b="1" sz="1700">
              <a:solidFill>
                <a:srgbClr val="000000"/>
              </a:solidFill>
              <a:highlight>
                <a:schemeClr val="lt1"/>
              </a:highlight>
              <a:latin typeface="Arial"/>
              <a:ea typeface="Arial"/>
              <a:cs typeface="Arial"/>
              <a:sym typeface="Arial"/>
            </a:endParaRPr>
          </a:p>
          <a:p>
            <a:pPr indent="-304165" lvl="0" marL="457200" rtl="0" algn="l">
              <a:spcBef>
                <a:spcPts val="0"/>
              </a:spcBef>
              <a:spcAft>
                <a:spcPts val="0"/>
              </a:spcAft>
              <a:buClr>
                <a:srgbClr val="000000"/>
              </a:buClr>
              <a:buSzPct val="100000"/>
              <a:buFont typeface="Arial"/>
              <a:buChar char="●"/>
            </a:pPr>
            <a:r>
              <a:rPr b="1" lang="en-US" sz="1700">
                <a:solidFill>
                  <a:srgbClr val="000000"/>
                </a:solidFill>
                <a:highlight>
                  <a:schemeClr val="lt1"/>
                </a:highlight>
                <a:latin typeface="Arial"/>
                <a:ea typeface="Arial"/>
                <a:cs typeface="Arial"/>
                <a:sym typeface="Arial"/>
              </a:rPr>
              <a:t>“Knowledge” - blush as a form that speaks for them </a:t>
            </a:r>
            <a:endParaRPr b="1" sz="1700">
              <a:solidFill>
                <a:srgbClr val="000000"/>
              </a:solidFill>
              <a:highlight>
                <a:schemeClr val="lt1"/>
              </a:highlight>
              <a:latin typeface="Arial"/>
              <a:ea typeface="Arial"/>
              <a:cs typeface="Arial"/>
              <a:sym typeface="Arial"/>
            </a:endParaRPr>
          </a:p>
          <a:p>
            <a:pPr indent="-304165" lvl="0" marL="457200" rtl="0" algn="l">
              <a:spcBef>
                <a:spcPts val="0"/>
              </a:spcBef>
              <a:spcAft>
                <a:spcPts val="0"/>
              </a:spcAft>
              <a:buClr>
                <a:srgbClr val="000000"/>
              </a:buClr>
              <a:buSzPct val="100000"/>
              <a:buFont typeface="Arial"/>
              <a:buChar char="●"/>
            </a:pPr>
            <a:r>
              <a:rPr b="1" lang="en-US" sz="1700">
                <a:solidFill>
                  <a:srgbClr val="000000"/>
                </a:solidFill>
                <a:highlight>
                  <a:schemeClr val="lt1"/>
                </a:highlight>
                <a:latin typeface="Arial"/>
                <a:ea typeface="Arial"/>
                <a:cs typeface="Arial"/>
                <a:sym typeface="Arial"/>
              </a:rPr>
              <a:t>Blush = realistic portrayal of the body </a:t>
            </a:r>
            <a:endParaRPr b="1" sz="1700">
              <a:solidFill>
                <a:srgbClr val="000000"/>
              </a:solidFill>
              <a:highlight>
                <a:schemeClr val="lt1"/>
              </a:highlight>
              <a:latin typeface="Arial"/>
              <a:ea typeface="Arial"/>
              <a:cs typeface="Arial"/>
              <a:sym typeface="Arial"/>
            </a:endParaRPr>
          </a:p>
          <a:p>
            <a:pPr indent="-304165" lvl="0" marL="457200" rtl="0" algn="l">
              <a:spcBef>
                <a:spcPts val="0"/>
              </a:spcBef>
              <a:spcAft>
                <a:spcPts val="0"/>
              </a:spcAft>
              <a:buClr>
                <a:srgbClr val="000000"/>
              </a:buClr>
              <a:buSzPct val="100000"/>
              <a:buFont typeface="Arial"/>
              <a:buChar char="●"/>
            </a:pPr>
            <a:r>
              <a:rPr b="1" lang="en-US" sz="1700">
                <a:solidFill>
                  <a:srgbClr val="000000"/>
                </a:solidFill>
                <a:highlight>
                  <a:schemeClr val="lt1"/>
                </a:highlight>
                <a:latin typeface="Arial"/>
                <a:ea typeface="Arial"/>
                <a:cs typeface="Arial"/>
                <a:sym typeface="Arial"/>
              </a:rPr>
              <a:t>Understanding of one another =&gt; allows them to be vulnerable / post-eating the apple [knowledge] / finally acknowledging their feelings against society </a:t>
            </a:r>
            <a:endParaRPr b="1" sz="1700">
              <a:solidFill>
                <a:srgbClr val="000000"/>
              </a:solidFill>
              <a:highlight>
                <a:schemeClr val="lt1"/>
              </a:highlight>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b895b9aaf0_0_1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Sudden Turn</a:t>
            </a:r>
            <a:endParaRPr/>
          </a:p>
        </p:txBody>
      </p:sp>
      <p:sp>
        <p:nvSpPr>
          <p:cNvPr id="176" name="Google Shape;176;g2b895b9aaf0_0_14"/>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1950">
                <a:solidFill>
                  <a:srgbClr val="000000"/>
                </a:solidFill>
                <a:highlight>
                  <a:srgbClr val="FFFFFF"/>
                </a:highlight>
                <a:latin typeface="Arial"/>
                <a:ea typeface="Arial"/>
                <a:cs typeface="Arial"/>
                <a:sym typeface="Arial"/>
              </a:rPr>
              <a:t>There was certainly at this moment, in Elizabeth’s mind, a </a:t>
            </a:r>
            <a:r>
              <a:rPr lang="en-US" sz="1950">
                <a:solidFill>
                  <a:srgbClr val="000000"/>
                </a:solidFill>
                <a:highlight>
                  <a:srgbClr val="FFFF00"/>
                </a:highlight>
                <a:latin typeface="Arial"/>
                <a:ea typeface="Arial"/>
                <a:cs typeface="Arial"/>
                <a:sym typeface="Arial"/>
              </a:rPr>
              <a:t>more gentle sensation towards the original, </a:t>
            </a:r>
            <a:r>
              <a:rPr lang="en-US" sz="1950">
                <a:solidFill>
                  <a:srgbClr val="000000"/>
                </a:solidFill>
                <a:highlight>
                  <a:srgbClr val="FFFFFF"/>
                </a:highlight>
                <a:latin typeface="Arial"/>
                <a:ea typeface="Arial"/>
                <a:cs typeface="Arial"/>
                <a:sym typeface="Arial"/>
              </a:rPr>
              <a:t>than she had ever felt in the height of their acquaintance. The commendation bestowed on him by Mrs. Reynolds was of no trifling nature. </a:t>
            </a:r>
            <a:r>
              <a:rPr lang="en-US" sz="1950">
                <a:solidFill>
                  <a:srgbClr val="000000"/>
                </a:solidFill>
                <a:highlight>
                  <a:srgbClr val="FFFF00"/>
                </a:highlight>
                <a:latin typeface="Arial"/>
                <a:ea typeface="Arial"/>
                <a:cs typeface="Arial"/>
                <a:sym typeface="Arial"/>
              </a:rPr>
              <a:t>What praise is more valuable than the praise of an intelligent servant? </a:t>
            </a:r>
            <a:r>
              <a:rPr lang="en-US" sz="1950">
                <a:solidFill>
                  <a:srgbClr val="000000"/>
                </a:solidFill>
                <a:highlight>
                  <a:srgbClr val="FFFFFF"/>
                </a:highlight>
                <a:latin typeface="Arial"/>
                <a:ea typeface="Arial"/>
                <a:cs typeface="Arial"/>
                <a:sym typeface="Arial"/>
              </a:rPr>
              <a:t>As a brother, a landlord, a master, she considered how many people’s happiness were in his guardianship!—</a:t>
            </a:r>
            <a:r>
              <a:rPr lang="en-US" sz="1950">
                <a:solidFill>
                  <a:srgbClr val="000000"/>
                </a:solidFill>
                <a:highlight>
                  <a:srgbClr val="00FF00"/>
                </a:highlight>
                <a:latin typeface="Arial"/>
                <a:ea typeface="Arial"/>
                <a:cs typeface="Arial"/>
                <a:sym typeface="Arial"/>
              </a:rPr>
              <a:t>How much of pleasure or pain it was in his power to bestow!—How much of good or evil must be done by him!</a:t>
            </a:r>
            <a:r>
              <a:rPr lang="en-US" sz="1950">
                <a:solidFill>
                  <a:srgbClr val="000000"/>
                </a:solidFill>
                <a:highlight>
                  <a:srgbClr val="FFFFFF"/>
                </a:highlight>
                <a:latin typeface="Arial"/>
                <a:ea typeface="Arial"/>
                <a:cs typeface="Arial"/>
                <a:sym typeface="Arial"/>
              </a:rPr>
              <a:t> </a:t>
            </a:r>
            <a:r>
              <a:rPr lang="en-US" sz="1950">
                <a:solidFill>
                  <a:srgbClr val="000000"/>
                </a:solidFill>
                <a:highlight>
                  <a:srgbClr val="FFFF00"/>
                </a:highlight>
                <a:latin typeface="Arial"/>
                <a:ea typeface="Arial"/>
                <a:cs typeface="Arial"/>
                <a:sym typeface="Arial"/>
              </a:rPr>
              <a:t>Every idea that had been brought forward by the housekeeper was favourable to his character, and as she stood before the canvas, on which he was represented, and fixed his eyes upon herself, she thought of his regard with a deeper sentiment of gratitud</a:t>
            </a:r>
            <a:r>
              <a:rPr lang="en-US" sz="1950">
                <a:solidFill>
                  <a:srgbClr val="000000"/>
                </a:solidFill>
                <a:highlight>
                  <a:srgbClr val="FFFFFF"/>
                </a:highlight>
                <a:latin typeface="Arial"/>
                <a:ea typeface="Arial"/>
                <a:cs typeface="Arial"/>
                <a:sym typeface="Arial"/>
              </a:rPr>
              <a:t>e than it had ever raised before; she remembered its warmth, and softened its impropriety of expression (p.240, Oxford p.185) </a:t>
            </a:r>
            <a:endParaRPr sz="19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1950">
                <a:solidFill>
                  <a:srgbClr val="000000"/>
                </a:solidFill>
                <a:highlight>
                  <a:srgbClr val="FFFFFF"/>
                </a:highlight>
                <a:latin typeface="Arial"/>
                <a:ea typeface="Arial"/>
                <a:cs typeface="Arial"/>
                <a:sym typeface="Arial"/>
              </a:rPr>
              <a:t>Discussion Question: Is there a bias in Elizabeth’s tone?</a:t>
            </a:r>
            <a:endParaRPr b="1" sz="1950">
              <a:solidFill>
                <a:srgbClr val="000000"/>
              </a:solidFill>
              <a:highlight>
                <a:srgbClr val="FFFFFF"/>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b895b9aaf0_0_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Internal Dialogue</a:t>
            </a:r>
            <a:endParaRPr/>
          </a:p>
        </p:txBody>
      </p:sp>
      <p:sp>
        <p:nvSpPr>
          <p:cNvPr id="183" name="Google Shape;183;g2b895b9aaf0_0_21"/>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US" sz="1750">
                <a:solidFill>
                  <a:srgbClr val="000000"/>
                </a:solidFill>
                <a:highlight>
                  <a:srgbClr val="FFFF00"/>
                </a:highlight>
                <a:latin typeface="Arial"/>
                <a:ea typeface="Arial"/>
                <a:cs typeface="Arial"/>
                <a:sym typeface="Arial"/>
              </a:rPr>
              <a:t>The others then joined her, and expressed their admiration of his figure</a:t>
            </a:r>
            <a:r>
              <a:rPr lang="en-US" sz="1750">
                <a:solidFill>
                  <a:srgbClr val="000000"/>
                </a:solidFill>
                <a:highlight>
                  <a:srgbClr val="FFFFFF"/>
                </a:highlight>
                <a:latin typeface="Arial"/>
                <a:ea typeface="Arial"/>
                <a:cs typeface="Arial"/>
                <a:sym typeface="Arial"/>
              </a:rPr>
              <a:t>; but Elizabeth heard not a word, and, wholly engrossed by her own feelings, followed them in silence.</a:t>
            </a:r>
            <a:r>
              <a:rPr lang="en-US" sz="1750">
                <a:solidFill>
                  <a:srgbClr val="000000"/>
                </a:solidFill>
                <a:highlight>
                  <a:srgbClr val="FFFF00"/>
                </a:highlight>
                <a:latin typeface="Arial"/>
                <a:ea typeface="Arial"/>
                <a:cs typeface="Arial"/>
                <a:sym typeface="Arial"/>
              </a:rPr>
              <a:t> She was overpowered by shame and vexation. Her coming there was the most unfortunate, the most ill-judged thing in the world! How strange must it appear to him!</a:t>
            </a:r>
            <a:r>
              <a:rPr lang="en-US" sz="1750">
                <a:solidFill>
                  <a:srgbClr val="000000"/>
                </a:solidFill>
                <a:highlight>
                  <a:srgbClr val="FFFFFF"/>
                </a:highlight>
                <a:latin typeface="Arial"/>
                <a:ea typeface="Arial"/>
                <a:cs typeface="Arial"/>
                <a:sym typeface="Arial"/>
              </a:rPr>
              <a:t> In what a disgraceful light might it not strike so vain a man! It might seem as if she had purposely thrown herself in his way again! Oh! why did she come? or, why did he thus come a day before he was expected? Had they been only ten minutes sooner, they should have been beyond the reach of his discrimination, for it was plain that he was that moment arrived, that moment alighted from his horse or his carriage. </a:t>
            </a:r>
            <a:r>
              <a:rPr lang="en-US" sz="1750">
                <a:solidFill>
                  <a:srgbClr val="000000"/>
                </a:solidFill>
                <a:highlight>
                  <a:srgbClr val="FFFF00"/>
                </a:highlight>
                <a:latin typeface="Arial"/>
                <a:ea typeface="Arial"/>
                <a:cs typeface="Arial"/>
                <a:sym typeface="Arial"/>
              </a:rPr>
              <a:t>She blushed again and again over the perverseness of the meeting. And his behaviour, so strikingly altered,—what could it mean? That he should even speak to her was amazing!—but to speak with such civility,</a:t>
            </a:r>
            <a:r>
              <a:rPr lang="en-US" sz="1750">
                <a:solidFill>
                  <a:srgbClr val="000000"/>
                </a:solidFill>
                <a:highlight>
                  <a:srgbClr val="FFFFFF"/>
                </a:highlight>
                <a:latin typeface="Arial"/>
                <a:ea typeface="Arial"/>
                <a:cs typeface="Arial"/>
                <a:sym typeface="Arial"/>
              </a:rPr>
              <a:t> to enquire after her family! Never in her life had she seen his manners so little dignified, never had he spoken with such gentleness as on this unexpected meeting. </a:t>
            </a:r>
            <a:r>
              <a:rPr lang="en-US" sz="1750">
                <a:solidFill>
                  <a:srgbClr val="000000"/>
                </a:solidFill>
                <a:highlight>
                  <a:srgbClr val="FFFF00"/>
                </a:highlight>
                <a:latin typeface="Arial"/>
                <a:ea typeface="Arial"/>
                <a:cs typeface="Arial"/>
                <a:sym typeface="Arial"/>
              </a:rPr>
              <a:t>What a contrast did it offer to his last address in Rosing’s Park, when he put his letter into her hand! She knew not what to think, nor how to account for it</a:t>
            </a:r>
            <a:r>
              <a:rPr lang="en-US" sz="1750">
                <a:solidFill>
                  <a:srgbClr val="000000"/>
                </a:solidFill>
                <a:highlight>
                  <a:srgbClr val="FFFFFF"/>
                </a:highlight>
                <a:latin typeface="Arial"/>
                <a:ea typeface="Arial"/>
                <a:cs typeface="Arial"/>
                <a:sym typeface="Arial"/>
              </a:rPr>
              <a:t>. (241, Oxford p. 187)</a:t>
            </a:r>
            <a:endParaRPr sz="17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1750">
                <a:solidFill>
                  <a:srgbClr val="000000"/>
                </a:solidFill>
                <a:highlight>
                  <a:srgbClr val="FFFFFF"/>
                </a:highlight>
                <a:latin typeface="Arial"/>
                <a:ea typeface="Arial"/>
                <a:cs typeface="Arial"/>
                <a:sym typeface="Arial"/>
              </a:rPr>
              <a:t>Discussion Question: In what way is Elizabeth humbled by her entrance to Darcy’s home?</a:t>
            </a:r>
            <a:endParaRPr b="1" sz="1750">
              <a:solidFill>
                <a:srgbClr val="000000"/>
              </a:solidFill>
              <a:highlight>
                <a:srgbClr val="FFFFFF"/>
              </a:highlight>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b895b9aaf0_0_40"/>
          <p:cNvSpPr txBox="1"/>
          <p:nvPr>
            <p:ph type="title"/>
          </p:nvPr>
        </p:nvSpPr>
        <p:spPr>
          <a:xfrm>
            <a:off x="415567" y="1064800"/>
            <a:ext cx="8330400" cy="47283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US"/>
              <a:t>Significance of nature?</a:t>
            </a:r>
            <a:endParaRPr/>
          </a:p>
        </p:txBody>
      </p:sp>
      <p:sp>
        <p:nvSpPr>
          <p:cNvPr id="190" name="Google Shape;190;g2b895b9aaf0_0_40"/>
          <p:cNvSpPr txBox="1"/>
          <p:nvPr/>
        </p:nvSpPr>
        <p:spPr>
          <a:xfrm>
            <a:off x="831050" y="4106275"/>
            <a:ext cx="67065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u="sng">
                <a:solidFill>
                  <a:schemeClr val="hlink"/>
                </a:solidFill>
                <a:latin typeface="Roboto"/>
                <a:ea typeface="Roboto"/>
                <a:cs typeface="Roboto"/>
                <a:sym typeface="Roboto"/>
                <a:hlinkClick r:id="rId3"/>
              </a:rPr>
              <a:t>https://docs.google.com/document/d/1eRaNijUS0HWp_U4fUN23wrhyJv96zYvr/edit?usp=sharing&amp;ouid=112105515215870259222&amp;rtpof=true&amp;sd=true</a:t>
            </a:r>
            <a:r>
              <a:rPr lang="en-US" sz="1700">
                <a:solidFill>
                  <a:schemeClr val="dk2"/>
                </a:solidFill>
                <a:latin typeface="Roboto"/>
                <a:ea typeface="Roboto"/>
                <a:cs typeface="Roboto"/>
                <a:sym typeface="Roboto"/>
              </a:rPr>
              <a:t> </a:t>
            </a:r>
            <a:endParaRPr sz="1700">
              <a:solidFill>
                <a:schemeClr val="dk2"/>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b895b9aaf0_0_34"/>
          <p:cNvSpPr txBox="1"/>
          <p:nvPr>
            <p:ph type="title"/>
          </p:nvPr>
        </p:nvSpPr>
        <p:spPr>
          <a:xfrm>
            <a:off x="415567" y="1064800"/>
            <a:ext cx="8330400" cy="47283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US"/>
              <a:t>Significance</a:t>
            </a:r>
            <a:r>
              <a:rPr lang="en-US"/>
              <a:t> of the Blush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b895b9aaf0_0_186"/>
          <p:cNvSpPr txBox="1"/>
          <p:nvPr>
            <p:ph type="title"/>
          </p:nvPr>
        </p:nvSpPr>
        <p:spPr>
          <a:xfrm>
            <a:off x="415633" y="667900"/>
            <a:ext cx="4941900" cy="33453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Telling Complexions, Dr. O’Farrell</a:t>
            </a:r>
            <a:endParaRPr/>
          </a:p>
        </p:txBody>
      </p:sp>
      <p:sp>
        <p:nvSpPr>
          <p:cNvPr id="203" name="Google Shape;203;g2b895b9aaf0_0_186"/>
          <p:cNvSpPr txBox="1"/>
          <p:nvPr>
            <p:ph idx="1" type="body"/>
          </p:nvPr>
        </p:nvSpPr>
        <p:spPr>
          <a:xfrm>
            <a:off x="5850700" y="114600"/>
            <a:ext cx="6116100" cy="6514200"/>
          </a:xfrm>
          <a:prstGeom prst="rect">
            <a:avLst/>
          </a:prstGeom>
        </p:spPr>
        <p:txBody>
          <a:bodyPr anchorCtr="0" anchor="t" bIns="121900" lIns="121900" spcFirstLastPara="1" rIns="121900" wrap="square" tIns="121900">
            <a:normAutofit lnSpcReduction="20000"/>
          </a:bodyPr>
          <a:lstStyle/>
          <a:p>
            <a:pPr indent="-336550" lvl="0" marL="457200" rtl="0" algn="l">
              <a:spcBef>
                <a:spcPts val="0"/>
              </a:spcBef>
              <a:spcAft>
                <a:spcPts val="0"/>
              </a:spcAft>
              <a:buSzPts val="1700"/>
              <a:buChar char="●"/>
            </a:pPr>
            <a:r>
              <a:rPr lang="en-US"/>
              <a:t>When Lewes writes, then, of Jane Austen’s flawed sense of the body’s relations, he fails to see that its “connections,” as she registers them, are more “subtle” than the connections he imagines she misses. </a:t>
            </a:r>
            <a:endParaRPr/>
          </a:p>
          <a:p>
            <a:pPr indent="-336550" lvl="0" marL="457200" rtl="0" algn="l">
              <a:spcBef>
                <a:spcPts val="0"/>
              </a:spcBef>
              <a:spcAft>
                <a:spcPts val="0"/>
              </a:spcAft>
              <a:buSzPts val="1700"/>
              <a:buChar char="●"/>
            </a:pPr>
            <a:r>
              <a:rPr lang="en-US"/>
              <a:t>If Jane Austen minimizes the bodily dimension, her mode is </a:t>
            </a:r>
            <a:r>
              <a:rPr lang="en-US"/>
              <a:t>mortification</a:t>
            </a:r>
            <a:r>
              <a:rPr lang="en-US"/>
              <a:t> own mode of diminishment by reminder. </a:t>
            </a:r>
            <a:r>
              <a:rPr i="1" lang="en-US"/>
              <a:t>Pride and Prejudice </a:t>
            </a:r>
            <a:r>
              <a:rPr lang="en-US"/>
              <a:t>describes, evokes, demands the bodily response that is blushing; and when the novel gets the response it demands, it does so because it understand - because Austen understands - that those of us who blush believe, with pain and pleasure, in the tales their blushes tell. And, in turn, our belief that our blushes are able to reveal our truths supports the social and textual systems that generate them for circulation.</a:t>
            </a:r>
            <a:endParaRPr/>
          </a:p>
          <a:p>
            <a:pPr indent="-336550" lvl="0" marL="457200" rtl="0" algn="l">
              <a:spcBef>
                <a:spcPts val="0"/>
              </a:spcBef>
              <a:spcAft>
                <a:spcPts val="0"/>
              </a:spcAft>
              <a:buSzPts val="1700"/>
              <a:buChar char="●"/>
            </a:pPr>
            <a:r>
              <a:rPr lang="en-US"/>
              <a:t>Finding pleasure in </a:t>
            </a:r>
            <a:r>
              <a:rPr lang="en-US"/>
              <a:t>embarrassment</a:t>
            </a:r>
            <a:r>
              <a:rPr lang="en-US"/>
              <a:t> and mortification, we seem to find it in the romance of the involuntary; but, like </a:t>
            </a:r>
            <a:r>
              <a:rPr i="1" lang="en-US"/>
              <a:t>Pride and Prejudice </a:t>
            </a:r>
            <a:r>
              <a:rPr lang="en-US"/>
              <a:t>itself, we may have learned to take our pleasures where we find them - even if in the satisfying and reduplicating pleasures where we find them - even if in the </a:t>
            </a:r>
            <a:r>
              <a:rPr lang="en-US"/>
              <a:t>satisfying</a:t>
            </a:r>
            <a:r>
              <a:rPr lang="en-US"/>
              <a:t> and reduplicating self-consciousness of our </a:t>
            </a:r>
            <a:r>
              <a:rPr lang="en-US"/>
              <a:t>suspicion</a:t>
            </a:r>
            <a:r>
              <a:rPr lang="en-US"/>
              <a:t> that the tale told by our </a:t>
            </a:r>
            <a:r>
              <a:rPr lang="en-US"/>
              <a:t>blushes may be only the narrative of our bodies’ inevitable fulfillment of their social obligations (26)</a:t>
            </a:r>
            <a:endParaRPr/>
          </a:p>
          <a:p>
            <a:pPr indent="-361950" lvl="0" marL="457200" rtl="0" algn="l">
              <a:spcBef>
                <a:spcPts val="0"/>
              </a:spcBef>
              <a:spcAft>
                <a:spcPts val="0"/>
              </a:spcAft>
              <a:buSzPts val="2100"/>
              <a:buChar char="-"/>
            </a:pPr>
            <a:r>
              <a:rPr i="1" lang="en-US" sz="2100"/>
              <a:t>Telling Complexions </a:t>
            </a:r>
            <a:r>
              <a:rPr lang="en-US" sz="2100"/>
              <a:t>by Dr. O’Farrell</a:t>
            </a:r>
            <a:endParaRPr sz="2100"/>
          </a:p>
        </p:txBody>
      </p:sp>
      <p:pic>
        <p:nvPicPr>
          <p:cNvPr id="204" name="Google Shape;204;g2b895b9aaf0_0_186"/>
          <p:cNvPicPr preferRelativeResize="0"/>
          <p:nvPr/>
        </p:nvPicPr>
        <p:blipFill>
          <a:blip r:embed="rId3">
            <a:alphaModFix/>
          </a:blip>
          <a:stretch>
            <a:fillRect/>
          </a:stretch>
        </p:blipFill>
        <p:spPr>
          <a:xfrm>
            <a:off x="540623" y="0"/>
            <a:ext cx="4691904"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b8e4eb82f8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Blush </a:t>
            </a:r>
            <a:endParaRPr/>
          </a:p>
        </p:txBody>
      </p:sp>
      <p:sp>
        <p:nvSpPr>
          <p:cNvPr id="211" name="Google Shape;211;g2b8e4eb82f8_0_0"/>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406400" lvl="0" marL="457200" rtl="0" algn="l">
              <a:spcBef>
                <a:spcPts val="1000"/>
              </a:spcBef>
              <a:spcAft>
                <a:spcPts val="0"/>
              </a:spcAft>
              <a:buSzPts val="2800"/>
              <a:buChar char="●"/>
            </a:pPr>
            <a:r>
              <a:rPr lang="en-US"/>
              <a:t>caught at Pemberley (after rejecting Mr. Darcy) / you feel together with Elizabeth </a:t>
            </a:r>
            <a:endParaRPr/>
          </a:p>
          <a:p>
            <a:pPr indent="-406400" lvl="0" marL="457200" rtl="0" algn="l">
              <a:spcBef>
                <a:spcPts val="0"/>
              </a:spcBef>
              <a:spcAft>
                <a:spcPts val="0"/>
              </a:spcAft>
              <a:buSzPts val="2800"/>
              <a:buChar char="●"/>
            </a:pPr>
            <a:r>
              <a:rPr lang="en-US"/>
              <a:t>George Henry Lewes → flawed idea of </a:t>
            </a:r>
            <a:r>
              <a:rPr lang="en-US"/>
              <a:t>woman’s bodies </a:t>
            </a:r>
            <a:endParaRPr/>
          </a:p>
          <a:p>
            <a:pPr indent="-406400" lvl="0" marL="457200" rtl="0" algn="l">
              <a:spcBef>
                <a:spcPts val="0"/>
              </a:spcBef>
              <a:spcAft>
                <a:spcPts val="0"/>
              </a:spcAft>
              <a:buSzPts val="2800"/>
              <a:buChar char="●"/>
            </a:pPr>
            <a:r>
              <a:rPr lang="en-US"/>
              <a:t>Mr. Darcy &amp; Elizabeth blush at the same time / men don’t blush (stereotype) / implies – it wasn’t a cold feeling / Mr. Collins</a:t>
            </a:r>
            <a:endParaRPr/>
          </a:p>
          <a:p>
            <a:pPr indent="-406400" lvl="0" marL="457200" rtl="0" algn="l">
              <a:spcBef>
                <a:spcPts val="0"/>
              </a:spcBef>
              <a:spcAft>
                <a:spcPts val="0"/>
              </a:spcAft>
              <a:buSzPts val="2800"/>
              <a:buChar char="●"/>
            </a:pPr>
            <a:r>
              <a:rPr lang="en-US"/>
              <a:t>He loves her so much = blushing to show his own emotions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7" name="Google Shape;87;p4"/>
          <p:cNvSpPr/>
          <p:nvPr/>
        </p:nvSpPr>
        <p:spPr>
          <a:xfrm rot="8888549">
            <a:off x="-1059473" y="-1108988"/>
            <a:ext cx="7179830" cy="5226565"/>
          </a:xfrm>
          <a:custGeom>
            <a:rect b="b" l="l" r="r" t="t"/>
            <a:pathLst>
              <a:path extrusionOk="0" h="5226565" w="7179830">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rgbClr val="C19A7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 name="Google Shape;88;p4"/>
          <p:cNvSpPr txBox="1"/>
          <p:nvPr>
            <p:ph type="title"/>
          </p:nvPr>
        </p:nvSpPr>
        <p:spPr>
          <a:xfrm>
            <a:off x="841246" y="673770"/>
            <a:ext cx="3644489" cy="241448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lt1"/>
              </a:buClr>
              <a:buSzPct val="100000"/>
              <a:buFont typeface="Arial"/>
              <a:buNone/>
            </a:pPr>
            <a:r>
              <a:rPr lang="en-US" sz="6600">
                <a:solidFill>
                  <a:schemeClr val="lt1"/>
                </a:solidFill>
              </a:rPr>
              <a:t>Table of Contents </a:t>
            </a:r>
            <a:endParaRPr/>
          </a:p>
        </p:txBody>
      </p:sp>
      <p:sp>
        <p:nvSpPr>
          <p:cNvPr id="89" name="Google Shape;89;p4"/>
          <p:cNvSpPr txBox="1"/>
          <p:nvPr>
            <p:ph idx="1" type="body"/>
          </p:nvPr>
        </p:nvSpPr>
        <p:spPr>
          <a:xfrm>
            <a:off x="6094476" y="454804"/>
            <a:ext cx="5254754" cy="4568459"/>
          </a:xfrm>
          <a:prstGeom prst="rect">
            <a:avLst/>
          </a:prstGeom>
          <a:noFill/>
          <a:ln>
            <a:noFill/>
          </a:ln>
        </p:spPr>
        <p:txBody>
          <a:bodyPr anchorCtr="0" anchor="t" bIns="45700" lIns="91425" spcFirstLastPara="1" rIns="91425" wrap="square" tIns="45700">
            <a:normAutofit fontScale="92500" lnSpcReduction="20000"/>
          </a:bodyPr>
          <a:lstStyle/>
          <a:p>
            <a:pPr indent="-215265" lvl="0" marL="228600" rtl="0" algn="l">
              <a:lnSpc>
                <a:spcPct val="110000"/>
              </a:lnSpc>
              <a:spcBef>
                <a:spcPts val="1000"/>
              </a:spcBef>
              <a:spcAft>
                <a:spcPts val="0"/>
              </a:spcAft>
              <a:buClr>
                <a:schemeClr val="dk1"/>
              </a:buClr>
              <a:buSzPct val="100000"/>
              <a:buChar char="•"/>
            </a:pPr>
            <a:r>
              <a:rPr lang="en-US"/>
              <a:t>Recap</a:t>
            </a:r>
            <a:endParaRPr/>
          </a:p>
          <a:p>
            <a:pPr indent="-215265" lvl="0" marL="228600" rtl="0" algn="l">
              <a:lnSpc>
                <a:spcPct val="110000"/>
              </a:lnSpc>
              <a:spcBef>
                <a:spcPts val="1000"/>
              </a:spcBef>
              <a:spcAft>
                <a:spcPts val="0"/>
              </a:spcAft>
              <a:buSzPct val="100000"/>
              <a:buChar char="•"/>
            </a:pPr>
            <a:r>
              <a:rPr lang="en-US"/>
              <a:t>Reminder for Close Reading Paper</a:t>
            </a:r>
            <a:endParaRPr/>
          </a:p>
          <a:p>
            <a:pPr indent="-215265" lvl="0" marL="228600" rtl="0" algn="l">
              <a:lnSpc>
                <a:spcPct val="110000"/>
              </a:lnSpc>
              <a:spcBef>
                <a:spcPts val="1000"/>
              </a:spcBef>
              <a:spcAft>
                <a:spcPts val="0"/>
              </a:spcAft>
              <a:buSzPct val="100000"/>
              <a:buChar char="•"/>
            </a:pPr>
            <a:r>
              <a:rPr lang="en-US"/>
              <a:t>Volume 3 Discussion</a:t>
            </a:r>
            <a:endParaRPr/>
          </a:p>
          <a:p>
            <a:pPr indent="-215265" lvl="0" marL="228600" rtl="0" algn="l">
              <a:lnSpc>
                <a:spcPct val="110000"/>
              </a:lnSpc>
              <a:spcBef>
                <a:spcPts val="1000"/>
              </a:spcBef>
              <a:spcAft>
                <a:spcPts val="0"/>
              </a:spcAft>
              <a:buSzPct val="100000"/>
              <a:buChar char="•"/>
            </a:pPr>
            <a:r>
              <a:rPr lang="en-US"/>
              <a:t>Nature</a:t>
            </a:r>
            <a:endParaRPr/>
          </a:p>
          <a:p>
            <a:pPr indent="-215265" lvl="0" marL="228600" rtl="0" algn="l">
              <a:lnSpc>
                <a:spcPct val="110000"/>
              </a:lnSpc>
              <a:spcBef>
                <a:spcPts val="1000"/>
              </a:spcBef>
              <a:spcAft>
                <a:spcPts val="0"/>
              </a:spcAft>
              <a:buSzPct val="100000"/>
              <a:buChar char="•"/>
            </a:pPr>
            <a:r>
              <a:rPr lang="en-US"/>
              <a:t>Blush (Body &amp; Language)</a:t>
            </a:r>
            <a:endParaRPr/>
          </a:p>
          <a:p>
            <a:pPr indent="-215265" lvl="0" marL="228600" rtl="0" algn="l">
              <a:lnSpc>
                <a:spcPct val="110000"/>
              </a:lnSpc>
              <a:spcBef>
                <a:spcPts val="1000"/>
              </a:spcBef>
              <a:spcAft>
                <a:spcPts val="0"/>
              </a:spcAft>
              <a:buSzPct val="100000"/>
              <a:buChar char="•"/>
            </a:pPr>
            <a:r>
              <a:rPr lang="en-US"/>
              <a:t>Precocious Children &amp; </a:t>
            </a:r>
            <a:r>
              <a:rPr lang="en-US"/>
              <a:t>Childish Adults</a:t>
            </a:r>
            <a:endParaRPr/>
          </a:p>
          <a:p>
            <a:pPr indent="-215265" lvl="0" marL="228600" rtl="0" algn="l">
              <a:lnSpc>
                <a:spcPct val="110000"/>
              </a:lnSpc>
              <a:spcBef>
                <a:spcPts val="1000"/>
              </a:spcBef>
              <a:spcAft>
                <a:spcPts val="0"/>
              </a:spcAft>
              <a:buSzPct val="100000"/>
              <a:buChar char="•"/>
            </a:pPr>
            <a:r>
              <a:rPr lang="en-US"/>
              <a:t>The Ending</a:t>
            </a:r>
            <a:endParaRPr/>
          </a:p>
          <a:p>
            <a:pPr indent="0" lvl="0" marL="0" rtl="0" algn="l">
              <a:lnSpc>
                <a:spcPct val="110000"/>
              </a:lnSpc>
              <a:spcBef>
                <a:spcPts val="1000"/>
              </a:spcBef>
              <a:spcAft>
                <a:spcPts val="0"/>
              </a:spcAft>
              <a:buNone/>
            </a:pPr>
            <a:r>
              <a:t/>
            </a:r>
            <a:endParaRPr/>
          </a:p>
        </p:txBody>
      </p:sp>
      <p:pic>
        <p:nvPicPr>
          <p:cNvPr descr="Slidell Little Theatre: Jane Austen's Voice Resonates with Modern Audiences" id="90" name="Google Shape;90;p4"/>
          <p:cNvPicPr preferRelativeResize="0"/>
          <p:nvPr/>
        </p:nvPicPr>
        <p:blipFill rotWithShape="1">
          <a:blip r:embed="rId3">
            <a:alphaModFix/>
          </a:blip>
          <a:srcRect b="0" l="0" r="0" t="0"/>
          <a:stretch/>
        </p:blipFill>
        <p:spPr>
          <a:xfrm>
            <a:off x="1170978" y="3767381"/>
            <a:ext cx="3314748" cy="314649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b895b9aaf0_0_2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The Gentleman and Stroke of Civility  </a:t>
            </a:r>
            <a:endParaRPr/>
          </a:p>
        </p:txBody>
      </p:sp>
      <p:sp>
        <p:nvSpPr>
          <p:cNvPr id="218" name="Google Shape;218;g2b895b9aaf0_0_28"/>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550">
                <a:solidFill>
                  <a:srgbClr val="000000"/>
                </a:solidFill>
                <a:highlight>
                  <a:srgbClr val="FFFFFF"/>
                </a:highlight>
                <a:latin typeface="Arial"/>
                <a:ea typeface="Arial"/>
                <a:cs typeface="Arial"/>
                <a:sym typeface="Arial"/>
              </a:rPr>
              <a:t>With a glance she saw, </a:t>
            </a:r>
            <a:r>
              <a:rPr lang="en-US" sz="2550">
                <a:solidFill>
                  <a:srgbClr val="000000"/>
                </a:solidFill>
                <a:highlight>
                  <a:srgbClr val="FFFF00"/>
                </a:highlight>
                <a:latin typeface="Arial"/>
                <a:ea typeface="Arial"/>
                <a:cs typeface="Arial"/>
                <a:sym typeface="Arial"/>
              </a:rPr>
              <a:t>that he had lost none of his recent civility; and, to imitate his politeness</a:t>
            </a:r>
            <a:r>
              <a:rPr lang="en-US" sz="2550">
                <a:solidFill>
                  <a:srgbClr val="000000"/>
                </a:solidFill>
                <a:highlight>
                  <a:srgbClr val="FFFFFF"/>
                </a:highlight>
                <a:latin typeface="Arial"/>
                <a:ea typeface="Arial"/>
                <a:cs typeface="Arial"/>
                <a:sym typeface="Arial"/>
              </a:rPr>
              <a:t>, she began, as they met, to admire the beauty of the place; but she had not got beyond the </a:t>
            </a:r>
            <a:r>
              <a:rPr lang="en-US" sz="2550">
                <a:solidFill>
                  <a:srgbClr val="000000"/>
                </a:solidFill>
                <a:highlight>
                  <a:srgbClr val="FFFF00"/>
                </a:highlight>
                <a:latin typeface="Arial"/>
                <a:ea typeface="Arial"/>
                <a:cs typeface="Arial"/>
                <a:sym typeface="Arial"/>
              </a:rPr>
              <a:t>words ‘delightful,’ and ‘charming,’ when some unlucky recollections obtruded, </a:t>
            </a:r>
            <a:r>
              <a:rPr lang="en-US" sz="2550">
                <a:solidFill>
                  <a:srgbClr val="000000"/>
                </a:solidFill>
                <a:highlight>
                  <a:srgbClr val="FFFFFF"/>
                </a:highlight>
                <a:latin typeface="Arial"/>
                <a:ea typeface="Arial"/>
                <a:cs typeface="Arial"/>
                <a:sym typeface="Arial"/>
              </a:rPr>
              <a:t>and she fancied that praise of Pemberley from her, might be mischievously construed. </a:t>
            </a:r>
            <a:r>
              <a:rPr lang="en-US" sz="2550">
                <a:solidFill>
                  <a:srgbClr val="000000"/>
                </a:solidFill>
                <a:highlight>
                  <a:srgbClr val="FFFF00"/>
                </a:highlight>
                <a:latin typeface="Arial"/>
                <a:ea typeface="Arial"/>
                <a:cs typeface="Arial"/>
                <a:sym typeface="Arial"/>
              </a:rPr>
              <a:t>Her colour changed, and she said no more </a:t>
            </a:r>
            <a:r>
              <a:rPr lang="en-US" sz="2550">
                <a:solidFill>
                  <a:srgbClr val="000000"/>
                </a:solidFill>
                <a:highlight>
                  <a:srgbClr val="FFFFFF"/>
                </a:highlight>
                <a:latin typeface="Arial"/>
                <a:ea typeface="Arial"/>
                <a:cs typeface="Arial"/>
                <a:sym typeface="Arial"/>
              </a:rPr>
              <a:t>(p. 243, Oxford p.188)</a:t>
            </a:r>
            <a:endParaRPr sz="25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t/>
            </a:r>
            <a:endParaRPr b="1" sz="25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2550">
                <a:solidFill>
                  <a:srgbClr val="000000"/>
                </a:solidFill>
                <a:highlight>
                  <a:srgbClr val="FFFFFF"/>
                </a:highlight>
                <a:latin typeface="Arial"/>
                <a:ea typeface="Arial"/>
                <a:cs typeface="Arial"/>
                <a:sym typeface="Arial"/>
              </a:rPr>
              <a:t>Discussion Question: What is the blush telling?</a:t>
            </a:r>
            <a:endParaRPr b="1" sz="2550">
              <a:solidFill>
                <a:srgbClr val="000000"/>
              </a:solidFill>
              <a:highlight>
                <a:srgbClr val="FFFFFF"/>
              </a:highlight>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b895b9aaf0_0_4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Austen Teasing</a:t>
            </a:r>
            <a:endParaRPr/>
          </a:p>
        </p:txBody>
      </p:sp>
      <p:sp>
        <p:nvSpPr>
          <p:cNvPr id="225" name="Google Shape;225;g2b895b9aaf0_0_46"/>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2650">
                <a:solidFill>
                  <a:srgbClr val="000000"/>
                </a:solidFill>
                <a:highlight>
                  <a:srgbClr val="FFFFFF"/>
                </a:highlight>
                <a:latin typeface="Arial"/>
                <a:ea typeface="Arial"/>
                <a:cs typeface="Arial"/>
                <a:sym typeface="Arial"/>
              </a:rPr>
              <a:t>‘Yes,’ replied Darcy, who could contain himself no longer, ‘</a:t>
            </a:r>
            <a:r>
              <a:rPr lang="en-US" sz="2650">
                <a:solidFill>
                  <a:srgbClr val="000000"/>
                </a:solidFill>
                <a:highlight>
                  <a:srgbClr val="FFFF00"/>
                </a:highlight>
                <a:latin typeface="Arial"/>
                <a:ea typeface="Arial"/>
                <a:cs typeface="Arial"/>
                <a:sym typeface="Arial"/>
              </a:rPr>
              <a:t>but </a:t>
            </a:r>
            <a:r>
              <a:rPr i="1" lang="en-US" sz="2650">
                <a:solidFill>
                  <a:srgbClr val="000000"/>
                </a:solidFill>
                <a:highlight>
                  <a:srgbClr val="FFFF00"/>
                </a:highlight>
                <a:latin typeface="Arial"/>
                <a:ea typeface="Arial"/>
                <a:cs typeface="Arial"/>
                <a:sym typeface="Arial"/>
              </a:rPr>
              <a:t>that</a:t>
            </a:r>
            <a:r>
              <a:rPr lang="en-US" sz="2650">
                <a:solidFill>
                  <a:srgbClr val="000000"/>
                </a:solidFill>
                <a:highlight>
                  <a:srgbClr val="FFFF00"/>
                </a:highlight>
                <a:latin typeface="Arial"/>
                <a:ea typeface="Arial"/>
                <a:cs typeface="Arial"/>
                <a:sym typeface="Arial"/>
              </a:rPr>
              <a:t> was only when I first knew her, for it is many months since I have considered her as one of the handsomest women of my acquaintance.</a:t>
            </a:r>
            <a:r>
              <a:rPr lang="en-US" sz="2650">
                <a:solidFill>
                  <a:srgbClr val="000000"/>
                </a:solidFill>
                <a:highlight>
                  <a:srgbClr val="FFFFFF"/>
                </a:highlight>
                <a:latin typeface="Arial"/>
                <a:ea typeface="Arial"/>
                <a:cs typeface="Arial"/>
                <a:sym typeface="Arial"/>
              </a:rPr>
              <a:t>’</a:t>
            </a:r>
            <a:endParaRPr sz="2650">
              <a:solidFill>
                <a:srgbClr val="000000"/>
              </a:solidFill>
              <a:highlight>
                <a:srgbClr val="FFFFFF"/>
              </a:highlight>
              <a:latin typeface="Arial"/>
              <a:ea typeface="Arial"/>
              <a:cs typeface="Arial"/>
              <a:sym typeface="Arial"/>
            </a:endParaRPr>
          </a:p>
          <a:p>
            <a:pPr indent="0" lvl="0" marL="0" rtl="0" algn="l">
              <a:lnSpc>
                <a:spcPct val="115000"/>
              </a:lnSpc>
              <a:spcBef>
                <a:spcPts val="1100"/>
              </a:spcBef>
              <a:spcAft>
                <a:spcPts val="0"/>
              </a:spcAft>
              <a:buNone/>
            </a:pPr>
            <a:r>
              <a:rPr lang="en-US" sz="2650">
                <a:solidFill>
                  <a:srgbClr val="000000"/>
                </a:solidFill>
                <a:highlight>
                  <a:srgbClr val="FFFFFF"/>
                </a:highlight>
                <a:latin typeface="Arial"/>
                <a:ea typeface="Arial"/>
                <a:cs typeface="Arial"/>
                <a:sym typeface="Arial"/>
              </a:rPr>
              <a:t>He then went away, and </a:t>
            </a:r>
            <a:r>
              <a:rPr lang="en-US" sz="2650">
                <a:solidFill>
                  <a:srgbClr val="000000"/>
                </a:solidFill>
                <a:highlight>
                  <a:srgbClr val="FFFF00"/>
                </a:highlight>
                <a:latin typeface="Arial"/>
                <a:ea typeface="Arial"/>
                <a:cs typeface="Arial"/>
                <a:sym typeface="Arial"/>
              </a:rPr>
              <a:t>Miss Bingley was left to all the satisfaction of having forced him to say what gave no one any pain but herself. </a:t>
            </a:r>
            <a:r>
              <a:rPr lang="en-US" sz="2650">
                <a:solidFill>
                  <a:srgbClr val="000000"/>
                </a:solidFill>
                <a:highlight>
                  <a:srgbClr val="FFFFFF"/>
                </a:highlight>
                <a:latin typeface="Arial"/>
                <a:ea typeface="Arial"/>
                <a:cs typeface="Arial"/>
                <a:sym typeface="Arial"/>
              </a:rPr>
              <a:t>(p.259, Oxford p. 201</a:t>
            </a:r>
            <a:r>
              <a:rPr lang="en-US" sz="1150">
                <a:solidFill>
                  <a:srgbClr val="000000"/>
                </a:solidFill>
                <a:highlight>
                  <a:srgbClr val="FFFFFF"/>
                </a:highlight>
                <a:latin typeface="Arial"/>
                <a:ea typeface="Arial"/>
                <a:cs typeface="Arial"/>
                <a:sym typeface="Arial"/>
              </a:rPr>
              <a:t>)</a:t>
            </a:r>
            <a:endParaRPr sz="1150">
              <a:solidFill>
                <a:srgbClr val="000000"/>
              </a:solidFill>
              <a:highlight>
                <a:srgbClr val="FFFFFF"/>
              </a:highlight>
              <a:latin typeface="Arial"/>
              <a:ea typeface="Arial"/>
              <a:cs typeface="Arial"/>
              <a:sym typeface="Arial"/>
            </a:endParaRPr>
          </a:p>
          <a:p>
            <a:pPr indent="0" lvl="0" marL="0" rtl="0" algn="l">
              <a:lnSpc>
                <a:spcPct val="115000"/>
              </a:lnSpc>
              <a:spcBef>
                <a:spcPts val="1100"/>
              </a:spcBef>
              <a:spcAft>
                <a:spcPts val="1100"/>
              </a:spcAft>
              <a:buNone/>
            </a:pPr>
            <a:r>
              <a:rPr b="1" lang="en-US" sz="2150">
                <a:solidFill>
                  <a:srgbClr val="000000"/>
                </a:solidFill>
                <a:highlight>
                  <a:srgbClr val="FFFFFF"/>
                </a:highlight>
                <a:latin typeface="Arial"/>
                <a:ea typeface="Arial"/>
                <a:cs typeface="Arial"/>
                <a:sym typeface="Arial"/>
              </a:rPr>
              <a:t>Discussion Question: In what way does Austen tease her audience?</a:t>
            </a:r>
            <a:endParaRPr b="1" sz="2150">
              <a:solidFill>
                <a:srgbClr val="000000"/>
              </a:solidFill>
              <a:highlight>
                <a:srgbClr val="FFFFFF"/>
              </a:highlight>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b895b9aaf0_0_6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Her Power was Sinking </a:t>
            </a:r>
            <a:endParaRPr/>
          </a:p>
        </p:txBody>
      </p:sp>
      <p:sp>
        <p:nvSpPr>
          <p:cNvPr id="232" name="Google Shape;232;g2b895b9aaf0_0_66"/>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050">
                <a:solidFill>
                  <a:srgbClr val="000000"/>
                </a:solidFill>
                <a:highlight>
                  <a:srgbClr val="FFFFFF"/>
                </a:highlight>
                <a:latin typeface="Arial"/>
                <a:ea typeface="Arial"/>
                <a:cs typeface="Arial"/>
                <a:sym typeface="Arial"/>
              </a:rPr>
              <a:t>Darcy made no answer. He seemed scarcely to hear her, and was walking up and down the room in earnest meditation; his brow contracted, his air gloomy. Elizabeth soon observed, and instantly understood it. </a:t>
            </a:r>
            <a:r>
              <a:rPr lang="en-US" sz="2050">
                <a:solidFill>
                  <a:srgbClr val="000000"/>
                </a:solidFill>
                <a:highlight>
                  <a:srgbClr val="FFFF00"/>
                </a:highlight>
                <a:latin typeface="Arial"/>
                <a:ea typeface="Arial"/>
                <a:cs typeface="Arial"/>
                <a:sym typeface="Arial"/>
              </a:rPr>
              <a:t>Her power was sinking; every thing </a:t>
            </a:r>
            <a:r>
              <a:rPr i="1" lang="en-US" sz="2050">
                <a:solidFill>
                  <a:srgbClr val="000000"/>
                </a:solidFill>
                <a:highlight>
                  <a:srgbClr val="FFFF00"/>
                </a:highlight>
                <a:latin typeface="Arial"/>
                <a:ea typeface="Arial"/>
                <a:cs typeface="Arial"/>
                <a:sym typeface="Arial"/>
              </a:rPr>
              <a:t>must</a:t>
            </a:r>
            <a:r>
              <a:rPr lang="en-US" sz="2050">
                <a:solidFill>
                  <a:srgbClr val="000000"/>
                </a:solidFill>
                <a:highlight>
                  <a:srgbClr val="FFFF00"/>
                </a:highlight>
                <a:latin typeface="Arial"/>
                <a:ea typeface="Arial"/>
                <a:cs typeface="Arial"/>
                <a:sym typeface="Arial"/>
              </a:rPr>
              <a:t> sink under such a proof of family weakness, such an assurance of the deepest disgrace</a:t>
            </a:r>
            <a:r>
              <a:rPr lang="en-US" sz="2050">
                <a:solidFill>
                  <a:srgbClr val="000000"/>
                </a:solidFill>
                <a:highlight>
                  <a:srgbClr val="FFFFFF"/>
                </a:highlight>
                <a:latin typeface="Arial"/>
                <a:ea typeface="Arial"/>
                <a:cs typeface="Arial"/>
                <a:sym typeface="Arial"/>
              </a:rPr>
              <a:t>. She could neither wonder nor condemn, but the belief of his self-conquest brought nothing consolatory to her bosom, afforded no palliation of her distress. </a:t>
            </a:r>
            <a:r>
              <a:rPr lang="en-US" sz="2050">
                <a:solidFill>
                  <a:srgbClr val="000000"/>
                </a:solidFill>
                <a:highlight>
                  <a:srgbClr val="FFFF00"/>
                </a:highlight>
                <a:latin typeface="Arial"/>
                <a:ea typeface="Arial"/>
                <a:cs typeface="Arial"/>
                <a:sym typeface="Arial"/>
              </a:rPr>
              <a:t>It was, on the contrary, exactly calculated to make her understand her own wishes; and never had she so honestly felt that she could have loved him, as now, when all love must be vain </a:t>
            </a:r>
            <a:r>
              <a:rPr lang="en-US" sz="2050">
                <a:solidFill>
                  <a:srgbClr val="000000"/>
                </a:solidFill>
                <a:highlight>
                  <a:srgbClr val="FFFFFF"/>
                </a:highlight>
                <a:latin typeface="Arial"/>
                <a:ea typeface="Arial"/>
                <a:cs typeface="Arial"/>
                <a:sym typeface="Arial"/>
              </a:rPr>
              <a:t>(p.264, Oxford p.206)</a:t>
            </a:r>
            <a:endParaRPr sz="20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2050">
                <a:solidFill>
                  <a:srgbClr val="000000"/>
                </a:solidFill>
                <a:highlight>
                  <a:srgbClr val="FFFFFF"/>
                </a:highlight>
                <a:latin typeface="Arial"/>
                <a:ea typeface="Arial"/>
                <a:cs typeface="Arial"/>
                <a:sym typeface="Arial"/>
              </a:rPr>
              <a:t>Discussion Question: What does Austen mean by how her power was sinking?</a:t>
            </a:r>
            <a:endParaRPr b="1" sz="2050">
              <a:solidFill>
                <a:srgbClr val="000000"/>
              </a:solidFill>
              <a:highlight>
                <a:srgbClr val="FFFFFF"/>
              </a:highlight>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b895b9aaf0_0_7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Mary’s Commentary </a:t>
            </a:r>
            <a:endParaRPr/>
          </a:p>
        </p:txBody>
      </p:sp>
      <p:sp>
        <p:nvSpPr>
          <p:cNvPr id="239" name="Google Shape;239;g2b895b9aaf0_0_73"/>
          <p:cNvSpPr txBox="1"/>
          <p:nvPr>
            <p:ph idx="1" type="body"/>
          </p:nvPr>
        </p:nvSpPr>
        <p:spPr>
          <a:xfrm>
            <a:off x="893175" y="1929384"/>
            <a:ext cx="10515600" cy="4251900"/>
          </a:xfrm>
          <a:prstGeom prst="rect">
            <a:avLst/>
          </a:prstGeom>
        </p:spPr>
        <p:txBody>
          <a:bodyPr anchorCtr="0" anchor="t" bIns="45700" lIns="91425" spcFirstLastPara="1" rIns="91425" wrap="square" tIns="45700">
            <a:normAutofit fontScale="77500" lnSpcReduction="10000"/>
          </a:bodyPr>
          <a:lstStyle/>
          <a:p>
            <a:pPr indent="0" lvl="0" marL="0" rtl="0" algn="l">
              <a:lnSpc>
                <a:spcPct val="115000"/>
              </a:lnSpc>
              <a:spcBef>
                <a:spcPts val="0"/>
              </a:spcBef>
              <a:spcAft>
                <a:spcPts val="0"/>
              </a:spcAft>
              <a:buNone/>
            </a:pPr>
            <a:r>
              <a:rPr lang="en-US" sz="1750">
                <a:solidFill>
                  <a:srgbClr val="000000"/>
                </a:solidFill>
                <a:highlight>
                  <a:srgbClr val="FFFFFF"/>
                </a:highlight>
                <a:latin typeface="Arial"/>
                <a:ea typeface="Arial"/>
                <a:cs typeface="Arial"/>
                <a:sym typeface="Arial"/>
              </a:rPr>
              <a:t>‘This is a most unfortunate affair; and will probably be much talked of. </a:t>
            </a:r>
            <a:r>
              <a:rPr lang="en-US" sz="1750">
                <a:solidFill>
                  <a:srgbClr val="000000"/>
                </a:solidFill>
                <a:highlight>
                  <a:srgbClr val="FFFF00"/>
                </a:highlight>
                <a:latin typeface="Arial"/>
                <a:ea typeface="Arial"/>
                <a:cs typeface="Arial"/>
                <a:sym typeface="Arial"/>
              </a:rPr>
              <a:t>But we must stem the tide of malice, and pour into the wounded bosoms of each other, the balm of sisterly consolation.’</a:t>
            </a:r>
            <a:endParaRPr sz="1750">
              <a:solidFill>
                <a:srgbClr val="000000"/>
              </a:solidFill>
              <a:highlight>
                <a:srgbClr val="FFFF00"/>
              </a:highlight>
              <a:latin typeface="Arial"/>
              <a:ea typeface="Arial"/>
              <a:cs typeface="Arial"/>
              <a:sym typeface="Arial"/>
            </a:endParaRPr>
          </a:p>
          <a:p>
            <a:pPr indent="0" lvl="0" marL="0" rtl="0" algn="l">
              <a:lnSpc>
                <a:spcPct val="115000"/>
              </a:lnSpc>
              <a:spcBef>
                <a:spcPts val="1100"/>
              </a:spcBef>
              <a:spcAft>
                <a:spcPts val="0"/>
              </a:spcAft>
              <a:buNone/>
            </a:pPr>
            <a:r>
              <a:rPr lang="en-US" sz="1750">
                <a:solidFill>
                  <a:srgbClr val="000000"/>
                </a:solidFill>
                <a:highlight>
                  <a:srgbClr val="FFFFFF"/>
                </a:highlight>
                <a:latin typeface="Arial"/>
                <a:ea typeface="Arial"/>
                <a:cs typeface="Arial"/>
                <a:sym typeface="Arial"/>
              </a:rPr>
              <a:t>Then, perceiving in Elizabeth no inclination of replying, she added, ‘</a:t>
            </a:r>
            <a:r>
              <a:rPr lang="en-US" sz="1750">
                <a:solidFill>
                  <a:srgbClr val="000000"/>
                </a:solidFill>
                <a:highlight>
                  <a:srgbClr val="FFFF00"/>
                </a:highlight>
                <a:latin typeface="Arial"/>
                <a:ea typeface="Arial"/>
                <a:cs typeface="Arial"/>
                <a:sym typeface="Arial"/>
              </a:rPr>
              <a:t>Unhappy as the event must be for Lydia, we may draw from it this useful lesson; that loss of virtue in a female is irretrievable</a:t>
            </a:r>
            <a:r>
              <a:rPr lang="en-US" sz="1750">
                <a:solidFill>
                  <a:srgbClr val="000000"/>
                </a:solidFill>
                <a:highlight>
                  <a:srgbClr val="FFFFFF"/>
                </a:highlight>
                <a:latin typeface="Arial"/>
                <a:ea typeface="Arial"/>
                <a:cs typeface="Arial"/>
                <a:sym typeface="Arial"/>
              </a:rPr>
              <a:t>—that one false step involves her in endless ruin—that her reputation is no less brittle than it is beautiful,—and that she cannot be too much guarded in her behaviour towards the undeserving of the other sex.’</a:t>
            </a:r>
            <a:endParaRPr sz="1750">
              <a:solidFill>
                <a:srgbClr val="000000"/>
              </a:solidFill>
              <a:highlight>
                <a:srgbClr val="FFFFFF"/>
              </a:highlight>
              <a:latin typeface="Arial"/>
              <a:ea typeface="Arial"/>
              <a:cs typeface="Arial"/>
              <a:sym typeface="Arial"/>
            </a:endParaRPr>
          </a:p>
          <a:p>
            <a:pPr indent="0" lvl="0" marL="0" rtl="0" algn="l">
              <a:lnSpc>
                <a:spcPct val="115000"/>
              </a:lnSpc>
              <a:spcBef>
                <a:spcPts val="1100"/>
              </a:spcBef>
              <a:spcAft>
                <a:spcPts val="0"/>
              </a:spcAft>
              <a:buNone/>
            </a:pPr>
            <a:r>
              <a:rPr lang="en-US" sz="1750">
                <a:solidFill>
                  <a:srgbClr val="000000"/>
                </a:solidFill>
                <a:highlight>
                  <a:srgbClr val="FFFF00"/>
                </a:highlight>
                <a:latin typeface="Arial"/>
                <a:ea typeface="Arial"/>
                <a:cs typeface="Arial"/>
                <a:sym typeface="Arial"/>
              </a:rPr>
              <a:t>Elizabeth lifted up her eyes in amazement, but was too much oppressed to make any reply. Mary, however, continued to console herself with such kind of moral extractions from the evil before them. </a:t>
            </a:r>
            <a:r>
              <a:rPr lang="en-US" sz="1750">
                <a:solidFill>
                  <a:srgbClr val="000000"/>
                </a:solidFill>
                <a:highlight>
                  <a:srgbClr val="FFFFFF"/>
                </a:highlight>
                <a:latin typeface="Arial"/>
                <a:ea typeface="Arial"/>
                <a:cs typeface="Arial"/>
                <a:sym typeface="Arial"/>
              </a:rPr>
              <a:t>(p.274, Oxford p. 214)</a:t>
            </a:r>
            <a:endParaRPr sz="1750">
              <a:solidFill>
                <a:srgbClr val="000000"/>
              </a:solidFill>
              <a:highlight>
                <a:srgbClr val="FFFFFF"/>
              </a:highlight>
              <a:latin typeface="Arial"/>
              <a:ea typeface="Arial"/>
              <a:cs typeface="Arial"/>
              <a:sym typeface="Arial"/>
            </a:endParaRPr>
          </a:p>
          <a:p>
            <a:pPr indent="0" lvl="0" marL="0" rtl="0" algn="l">
              <a:lnSpc>
                <a:spcPct val="115000"/>
              </a:lnSpc>
              <a:spcBef>
                <a:spcPts val="1100"/>
              </a:spcBef>
              <a:spcAft>
                <a:spcPts val="0"/>
              </a:spcAft>
              <a:buNone/>
            </a:pPr>
            <a:r>
              <a:rPr b="1" lang="en-US" sz="1750">
                <a:solidFill>
                  <a:srgbClr val="000000"/>
                </a:solidFill>
                <a:highlight>
                  <a:srgbClr val="FFFFFF"/>
                </a:highlight>
                <a:latin typeface="Arial"/>
                <a:ea typeface="Arial"/>
                <a:cs typeface="Arial"/>
                <a:sym typeface="Arial"/>
              </a:rPr>
              <a:t>Discussion Question: Why does Mary make such a commentary? What kind of role does she play in the novel and from the sisters?</a:t>
            </a:r>
            <a:endParaRPr b="1" sz="1750">
              <a:solidFill>
                <a:srgbClr val="000000"/>
              </a:solidFill>
              <a:highlight>
                <a:srgbClr val="FFFFFF"/>
              </a:highlight>
              <a:latin typeface="Arial"/>
              <a:ea typeface="Arial"/>
              <a:cs typeface="Arial"/>
              <a:sym typeface="Arial"/>
            </a:endParaRPr>
          </a:p>
          <a:p>
            <a:pPr indent="-314721" lvl="0" marL="457200" rtl="0" algn="l">
              <a:lnSpc>
                <a:spcPct val="115000"/>
              </a:lnSpc>
              <a:spcBef>
                <a:spcPts val="1100"/>
              </a:spcBef>
              <a:spcAft>
                <a:spcPts val="0"/>
              </a:spcAft>
              <a:buClr>
                <a:srgbClr val="000000"/>
              </a:buClr>
              <a:buSzPct val="100000"/>
              <a:buFont typeface="Arial"/>
              <a:buChar char="●"/>
            </a:pPr>
            <a:r>
              <a:rPr b="1" lang="en-US" sz="1750">
                <a:solidFill>
                  <a:srgbClr val="000000"/>
                </a:solidFill>
                <a:highlight>
                  <a:srgbClr val="FFFFFF"/>
                </a:highlight>
                <a:latin typeface="Arial"/>
                <a:ea typeface="Arial"/>
                <a:cs typeface="Arial"/>
                <a:sym typeface="Arial"/>
              </a:rPr>
              <a:t>tells things how it is = truth / realistic aspects of the world (what she believes to be)</a:t>
            </a:r>
            <a:endParaRPr b="1" sz="1750">
              <a:solidFill>
                <a:srgbClr val="000000"/>
              </a:solidFill>
              <a:highlight>
                <a:srgbClr val="FFFFFF"/>
              </a:highlight>
              <a:latin typeface="Arial"/>
              <a:ea typeface="Arial"/>
              <a:cs typeface="Arial"/>
              <a:sym typeface="Arial"/>
            </a:endParaRPr>
          </a:p>
          <a:p>
            <a:pPr indent="-314721" lvl="0" marL="457200" rtl="0" algn="l">
              <a:lnSpc>
                <a:spcPct val="115000"/>
              </a:lnSpc>
              <a:spcBef>
                <a:spcPts val="0"/>
              </a:spcBef>
              <a:spcAft>
                <a:spcPts val="0"/>
              </a:spcAft>
              <a:buClr>
                <a:srgbClr val="000000"/>
              </a:buClr>
              <a:buSzPct val="100000"/>
              <a:buFont typeface="Arial"/>
              <a:buChar char="●"/>
            </a:pPr>
            <a:r>
              <a:rPr b="1" lang="en-US" sz="1750">
                <a:solidFill>
                  <a:srgbClr val="000000"/>
                </a:solidFill>
                <a:highlight>
                  <a:srgbClr val="FFFFFF"/>
                </a:highlight>
                <a:latin typeface="Arial"/>
                <a:ea typeface="Arial"/>
                <a:cs typeface="Arial"/>
                <a:sym typeface="Arial"/>
              </a:rPr>
              <a:t>sarcasm is also there / this is what it is for women / disgusted tone / closeted poetical sister</a:t>
            </a:r>
            <a:endParaRPr b="1" sz="1750">
              <a:solidFill>
                <a:srgbClr val="000000"/>
              </a:solidFill>
              <a:highlight>
                <a:srgbClr val="FFFFFF"/>
              </a:highlight>
              <a:latin typeface="Arial"/>
              <a:ea typeface="Arial"/>
              <a:cs typeface="Arial"/>
              <a:sym typeface="Arial"/>
            </a:endParaRPr>
          </a:p>
          <a:p>
            <a:pPr indent="-314721" lvl="0" marL="457200" rtl="0" algn="l">
              <a:lnSpc>
                <a:spcPct val="115000"/>
              </a:lnSpc>
              <a:spcBef>
                <a:spcPts val="0"/>
              </a:spcBef>
              <a:spcAft>
                <a:spcPts val="0"/>
              </a:spcAft>
              <a:buClr>
                <a:srgbClr val="000000"/>
              </a:buClr>
              <a:buSzPct val="100000"/>
              <a:buFont typeface="Arial"/>
              <a:buChar char="●"/>
            </a:pPr>
            <a:r>
              <a:rPr b="1" lang="en-US" sz="1750">
                <a:solidFill>
                  <a:srgbClr val="000000"/>
                </a:solidFill>
                <a:highlight>
                  <a:srgbClr val="FFFFFF"/>
                </a:highlight>
                <a:latin typeface="Arial"/>
                <a:ea typeface="Arial"/>
                <a:cs typeface="Arial"/>
                <a:sym typeface="Arial"/>
              </a:rPr>
              <a:t>Most accomplished girl from Mr. Bingley / subversive of going against gender norms </a:t>
            </a:r>
            <a:endParaRPr b="1" sz="1750">
              <a:solidFill>
                <a:srgbClr val="000000"/>
              </a:solidFill>
              <a:highlight>
                <a:srgbClr val="FFFFFF"/>
              </a:highlight>
              <a:latin typeface="Arial"/>
              <a:ea typeface="Arial"/>
              <a:cs typeface="Arial"/>
              <a:sym typeface="Arial"/>
            </a:endParaRPr>
          </a:p>
          <a:p>
            <a:pPr indent="-314721" lvl="0" marL="457200" rtl="0" algn="l">
              <a:lnSpc>
                <a:spcPct val="115000"/>
              </a:lnSpc>
              <a:spcBef>
                <a:spcPts val="0"/>
              </a:spcBef>
              <a:spcAft>
                <a:spcPts val="0"/>
              </a:spcAft>
              <a:buClr>
                <a:srgbClr val="000000"/>
              </a:buClr>
              <a:buSzPct val="100000"/>
              <a:buFont typeface="Arial"/>
              <a:buChar char="●"/>
            </a:pPr>
            <a:r>
              <a:rPr b="1" lang="en-US" sz="1750">
                <a:solidFill>
                  <a:srgbClr val="000000"/>
                </a:solidFill>
                <a:highlight>
                  <a:srgbClr val="FFFFFF"/>
                </a:highlight>
                <a:latin typeface="Arial"/>
                <a:ea typeface="Arial"/>
                <a:cs typeface="Arial"/>
                <a:sym typeface="Arial"/>
              </a:rPr>
              <a:t>Women can learn → raise awareness of what women can possibly do </a:t>
            </a:r>
            <a:endParaRPr b="1" sz="1750">
              <a:solidFill>
                <a:srgbClr val="000000"/>
              </a:solidFill>
              <a:highlight>
                <a:srgbClr val="FFFFFF"/>
              </a:highlight>
              <a:latin typeface="Arial"/>
              <a:ea typeface="Arial"/>
              <a:cs typeface="Arial"/>
              <a:sym typeface="Arial"/>
            </a:endParaRPr>
          </a:p>
          <a:p>
            <a:pPr indent="-314721" lvl="0" marL="457200" rtl="0" algn="l">
              <a:lnSpc>
                <a:spcPct val="115000"/>
              </a:lnSpc>
              <a:spcBef>
                <a:spcPts val="0"/>
              </a:spcBef>
              <a:spcAft>
                <a:spcPts val="0"/>
              </a:spcAft>
              <a:buClr>
                <a:srgbClr val="000000"/>
              </a:buClr>
              <a:buSzPct val="100000"/>
              <a:buFont typeface="Arial"/>
              <a:buChar char="●"/>
            </a:pPr>
            <a:r>
              <a:rPr b="1" lang="en-US" sz="1750">
                <a:solidFill>
                  <a:srgbClr val="000000"/>
                </a:solidFill>
                <a:highlight>
                  <a:srgbClr val="FFFFFF"/>
                </a:highlight>
                <a:latin typeface="Arial"/>
                <a:ea typeface="Arial"/>
                <a:cs typeface="Arial"/>
                <a:sym typeface="Arial"/>
              </a:rPr>
              <a:t>Feminist commentary on how women can be something else than what they are meant for (domestic housewife marrying within their classes) </a:t>
            </a:r>
            <a:endParaRPr b="1" sz="1750">
              <a:solidFill>
                <a:srgbClr val="000000"/>
              </a:solidFill>
              <a:highlight>
                <a:srgbClr val="FFFFFF"/>
              </a:highlight>
              <a:latin typeface="Arial"/>
              <a:ea typeface="Arial"/>
              <a:cs typeface="Arial"/>
              <a:sym typeface="Arial"/>
            </a:endParaRPr>
          </a:p>
          <a:p>
            <a:pPr indent="-314721" lvl="0" marL="457200" rtl="0" algn="l">
              <a:lnSpc>
                <a:spcPct val="115000"/>
              </a:lnSpc>
              <a:spcBef>
                <a:spcPts val="0"/>
              </a:spcBef>
              <a:spcAft>
                <a:spcPts val="0"/>
              </a:spcAft>
              <a:buClr>
                <a:srgbClr val="000000"/>
              </a:buClr>
              <a:buSzPct val="100000"/>
              <a:buFont typeface="Arial"/>
              <a:buChar char="●"/>
            </a:pPr>
            <a:r>
              <a:rPr b="1" lang="en-US" sz="1750">
                <a:solidFill>
                  <a:srgbClr val="000000"/>
                </a:solidFill>
                <a:highlight>
                  <a:srgbClr val="FFFFFF"/>
                </a:highlight>
                <a:latin typeface="Arial"/>
                <a:ea typeface="Arial"/>
                <a:cs typeface="Arial"/>
                <a:sym typeface="Arial"/>
              </a:rPr>
              <a:t>Secret “girl” code / allowing women to pick up on these ideas  </a:t>
            </a:r>
            <a:endParaRPr b="1" sz="1750">
              <a:solidFill>
                <a:srgbClr val="000000"/>
              </a:solidFill>
              <a:highlight>
                <a:srgbClr val="FFFFFF"/>
              </a:highlight>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g2b8d7077719_0_13"/>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5" name="Google Shape;245;g2b8d7077719_0_13"/>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6" name="Google Shape;246;g2b8d7077719_0_13"/>
          <p:cNvSpPr txBox="1"/>
          <p:nvPr>
            <p:ph type="ctrTitle"/>
          </p:nvPr>
        </p:nvSpPr>
        <p:spPr>
          <a:xfrm>
            <a:off x="2066544" y="1911096"/>
            <a:ext cx="8055900" cy="2076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100000"/>
              <a:buFont typeface="Arial"/>
              <a:buNone/>
            </a:pPr>
            <a:r>
              <a:rPr lang="en-US" sz="6800">
                <a:solidFill>
                  <a:srgbClr val="FFFFFF"/>
                </a:solidFill>
              </a:rPr>
              <a:t>Precocious Children and Childish Adults</a:t>
            </a:r>
            <a:endParaRPr/>
          </a:p>
        </p:txBody>
      </p:sp>
      <p:sp>
        <p:nvSpPr>
          <p:cNvPr id="247" name="Google Shape;247;g2b8d7077719_0_13"/>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b895b9aaf0_0_8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The Failed Father</a:t>
            </a:r>
            <a:endParaRPr/>
          </a:p>
        </p:txBody>
      </p:sp>
      <p:sp>
        <p:nvSpPr>
          <p:cNvPr id="254" name="Google Shape;254;g2b895b9aaf0_0_80"/>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000">
                <a:solidFill>
                  <a:srgbClr val="000000"/>
                </a:solidFill>
                <a:highlight>
                  <a:srgbClr val="FFFFFF"/>
                </a:highlight>
                <a:latin typeface="Arial"/>
                <a:ea typeface="Arial"/>
                <a:cs typeface="Arial"/>
                <a:sym typeface="Arial"/>
              </a:rPr>
              <a:t>THE</a:t>
            </a:r>
            <a:r>
              <a:rPr lang="en-US" sz="2150">
                <a:solidFill>
                  <a:srgbClr val="000000"/>
                </a:solidFill>
                <a:highlight>
                  <a:srgbClr val="FFFFFF"/>
                </a:highlight>
                <a:latin typeface="Arial"/>
                <a:ea typeface="Arial"/>
                <a:cs typeface="Arial"/>
                <a:sym typeface="Arial"/>
              </a:rPr>
              <a:t> whole party were in hopes of a letter from Mr. Bennet the next morning, but the post came in without bringing a single line from him. </a:t>
            </a:r>
            <a:r>
              <a:rPr lang="en-US" sz="2150">
                <a:solidFill>
                  <a:srgbClr val="000000"/>
                </a:solidFill>
                <a:highlight>
                  <a:srgbClr val="FFFF00"/>
                </a:highlight>
                <a:latin typeface="Arial"/>
                <a:ea typeface="Arial"/>
                <a:cs typeface="Arial"/>
                <a:sym typeface="Arial"/>
              </a:rPr>
              <a:t>His family knew him to be on all common occasions, a most negligent and dilatory correspondent, but at such a time, they had hoped for exertion.</a:t>
            </a:r>
            <a:r>
              <a:rPr lang="en-US" sz="2150">
                <a:solidFill>
                  <a:srgbClr val="000000"/>
                </a:solidFill>
                <a:highlight>
                  <a:srgbClr val="FFFFFF"/>
                </a:highlight>
                <a:latin typeface="Arial"/>
                <a:ea typeface="Arial"/>
                <a:cs typeface="Arial"/>
                <a:sym typeface="Arial"/>
              </a:rPr>
              <a:t> They were forced to conclude, that he had no pleasing intelligence to send, but even of </a:t>
            </a:r>
            <a:r>
              <a:rPr i="1" lang="en-US" sz="2150">
                <a:solidFill>
                  <a:srgbClr val="000000"/>
                </a:solidFill>
                <a:highlight>
                  <a:srgbClr val="FFFFFF"/>
                </a:highlight>
                <a:latin typeface="Arial"/>
                <a:ea typeface="Arial"/>
                <a:cs typeface="Arial"/>
                <a:sym typeface="Arial"/>
              </a:rPr>
              <a:t>that</a:t>
            </a:r>
            <a:r>
              <a:rPr lang="en-US" sz="2150">
                <a:solidFill>
                  <a:srgbClr val="000000"/>
                </a:solidFill>
                <a:highlight>
                  <a:srgbClr val="FFFFFF"/>
                </a:highlight>
                <a:latin typeface="Arial"/>
                <a:ea typeface="Arial"/>
                <a:cs typeface="Arial"/>
                <a:sym typeface="Arial"/>
              </a:rPr>
              <a:t> they would have been glad to be certain. Mr. Gardiner had waited only for the letters before he set off. (p. 279, Oxford p.218)</a:t>
            </a:r>
            <a:endParaRPr sz="21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2150">
                <a:solidFill>
                  <a:srgbClr val="000000"/>
                </a:solidFill>
                <a:highlight>
                  <a:srgbClr val="FFFFFF"/>
                </a:highlight>
                <a:latin typeface="Arial"/>
                <a:ea typeface="Arial"/>
                <a:cs typeface="Arial"/>
                <a:sym typeface="Arial"/>
              </a:rPr>
              <a:t>Discussion Question: Why is the father figure so powerless in the Bennet household?</a:t>
            </a:r>
            <a:endParaRPr b="1" sz="2150">
              <a:solidFill>
                <a:srgbClr val="000000"/>
              </a:solidFill>
              <a:highlight>
                <a:srgbClr val="FFFFFF"/>
              </a:highlight>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b895b9aaf0_0_8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Merry Mother</a:t>
            </a:r>
            <a:endParaRPr/>
          </a:p>
        </p:txBody>
      </p:sp>
      <p:sp>
        <p:nvSpPr>
          <p:cNvPr id="261" name="Google Shape;261;g2b895b9aaf0_0_88"/>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150">
                <a:solidFill>
                  <a:srgbClr val="000000"/>
                </a:solidFill>
                <a:highlight>
                  <a:srgbClr val="FFFFFF"/>
                </a:highlight>
                <a:latin typeface="Arial"/>
                <a:ea typeface="Arial"/>
                <a:cs typeface="Arial"/>
                <a:sym typeface="Arial"/>
              </a:rPr>
              <a:t>My dear, dear Lydia!’ she cried: ‘This is delightful indeed!—She will be married!—I shall see her again!—</a:t>
            </a:r>
            <a:r>
              <a:rPr lang="en-US" sz="2150">
                <a:solidFill>
                  <a:srgbClr val="000000"/>
                </a:solidFill>
                <a:highlight>
                  <a:srgbClr val="FFFF00"/>
                </a:highlight>
                <a:latin typeface="Arial"/>
                <a:ea typeface="Arial"/>
                <a:cs typeface="Arial"/>
                <a:sym typeface="Arial"/>
              </a:rPr>
              <a:t>She will be married at sixteen</a:t>
            </a:r>
            <a:r>
              <a:rPr lang="en-US" sz="2150">
                <a:solidFill>
                  <a:srgbClr val="000000"/>
                </a:solidFill>
                <a:highlight>
                  <a:srgbClr val="FFFFFF"/>
                </a:highlight>
                <a:latin typeface="Arial"/>
                <a:ea typeface="Arial"/>
                <a:cs typeface="Arial"/>
                <a:sym typeface="Arial"/>
              </a:rPr>
              <a:t>!—My good, kind brother!—I knew how it would be—I knew he would manage every thing. </a:t>
            </a:r>
            <a:r>
              <a:rPr lang="en-US" sz="2150">
                <a:solidFill>
                  <a:srgbClr val="000000"/>
                </a:solidFill>
                <a:highlight>
                  <a:srgbClr val="FFFF00"/>
                </a:highlight>
                <a:latin typeface="Arial"/>
                <a:ea typeface="Arial"/>
                <a:cs typeface="Arial"/>
                <a:sym typeface="Arial"/>
              </a:rPr>
              <a:t>How I long to see her! and to see dear Wickham too! But the clothes, the wedding clothes! I will write to my sister Gardiner about them directly. Lizzy, my dear, run down to your father, and ask him how much he will give her. Stay, stay, I will go myself.</a:t>
            </a:r>
            <a:r>
              <a:rPr lang="en-US" sz="2150">
                <a:solidFill>
                  <a:srgbClr val="000000"/>
                </a:solidFill>
                <a:highlight>
                  <a:srgbClr val="FFFFFF"/>
                </a:highlight>
                <a:latin typeface="Arial"/>
                <a:ea typeface="Arial"/>
                <a:cs typeface="Arial"/>
                <a:sym typeface="Arial"/>
              </a:rPr>
              <a:t> Ring the bell, Kitty, for Hill. I will put on my things in a moment. My dear, dear Lydia!—How merry we shall be together when we meet!’ (p.289, </a:t>
            </a:r>
            <a:r>
              <a:rPr lang="en-US" sz="2150">
                <a:solidFill>
                  <a:srgbClr val="000000"/>
                </a:solidFill>
                <a:highlight>
                  <a:srgbClr val="FFFFFF"/>
                </a:highlight>
                <a:latin typeface="Arial"/>
                <a:ea typeface="Arial"/>
                <a:cs typeface="Arial"/>
                <a:sym typeface="Arial"/>
              </a:rPr>
              <a:t>Oxford p. 227)</a:t>
            </a:r>
            <a:endParaRPr sz="21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2150">
                <a:solidFill>
                  <a:srgbClr val="000000"/>
                </a:solidFill>
                <a:highlight>
                  <a:srgbClr val="FFFFFF"/>
                </a:highlight>
                <a:latin typeface="Arial"/>
                <a:ea typeface="Arial"/>
                <a:cs typeface="Arial"/>
                <a:sym typeface="Arial"/>
              </a:rPr>
              <a:t>Discussion Question: What is the effect of having a childish mother?</a:t>
            </a:r>
            <a:endParaRPr b="1" sz="2150">
              <a:solidFill>
                <a:srgbClr val="000000"/>
              </a:solidFill>
              <a:highlight>
                <a:srgbClr val="FFFFFF"/>
              </a:highlight>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b895b9aaf0_0_9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Economy</a:t>
            </a:r>
            <a:endParaRPr/>
          </a:p>
        </p:txBody>
      </p:sp>
      <p:sp>
        <p:nvSpPr>
          <p:cNvPr id="268" name="Google Shape;268;g2b895b9aaf0_0_95"/>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1850">
                <a:solidFill>
                  <a:srgbClr val="000000"/>
                </a:solidFill>
                <a:highlight>
                  <a:srgbClr val="FFFFFF"/>
                </a:highlight>
                <a:latin typeface="Arial"/>
                <a:ea typeface="Arial"/>
                <a:cs typeface="Arial"/>
                <a:sym typeface="Arial"/>
              </a:rPr>
              <a:t>When first Mr. Bennet had married, economy was held to be perfectly useless; for, of course, they were to have a son. This son was to join in cutting off the entail, as soon as he should be of age, and the widow and younger children would by that means be provided for. Five daughters successively entered the world, but yet the son was to come; and Mrs. Bennet, for many years after Lydia’s birth, had been certain that he would. </a:t>
            </a:r>
            <a:r>
              <a:rPr b="1" lang="en-US" sz="1850">
                <a:solidFill>
                  <a:srgbClr val="000000"/>
                </a:solidFill>
                <a:highlight>
                  <a:srgbClr val="FFFF00"/>
                </a:highlight>
                <a:latin typeface="Arial"/>
                <a:ea typeface="Arial"/>
                <a:cs typeface="Arial"/>
                <a:sym typeface="Arial"/>
              </a:rPr>
              <a:t>This event had at last been despaired of, but it was then too late to be saving. Mrs. Bennet had no turn for economy, and her husband’s love of independence had alone prevented their exceeding their income</a:t>
            </a:r>
            <a:r>
              <a:rPr lang="en-US" sz="1850">
                <a:solidFill>
                  <a:srgbClr val="000000"/>
                </a:solidFill>
                <a:highlight>
                  <a:srgbClr val="FFFFFF"/>
                </a:highlight>
                <a:latin typeface="Arial"/>
                <a:ea typeface="Arial"/>
                <a:cs typeface="Arial"/>
                <a:sym typeface="Arial"/>
              </a:rPr>
              <a:t> (p.292, Oxford p.228)</a:t>
            </a:r>
            <a:endParaRPr sz="18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t/>
            </a:r>
            <a:endParaRPr sz="18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1850">
                <a:solidFill>
                  <a:srgbClr val="000000"/>
                </a:solidFill>
                <a:highlight>
                  <a:srgbClr val="FFFFFF"/>
                </a:highlight>
                <a:latin typeface="Arial"/>
                <a:ea typeface="Arial"/>
                <a:cs typeface="Arial"/>
                <a:sym typeface="Arial"/>
              </a:rPr>
              <a:t>Discussion Question: Why is this later revealed in the novel, as opposed to the beginning (of their financial situation)? </a:t>
            </a:r>
            <a:endParaRPr b="1" sz="1850">
              <a:solidFill>
                <a:srgbClr val="000000"/>
              </a:solidFill>
              <a:highlight>
                <a:srgbClr val="FFFFFF"/>
              </a:highlight>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b895b9aaf0_0_108"/>
          <p:cNvSpPr txBox="1"/>
          <p:nvPr>
            <p:ph type="title"/>
          </p:nvPr>
        </p:nvSpPr>
        <p:spPr>
          <a:xfrm>
            <a:off x="415567" y="1064800"/>
            <a:ext cx="8330400" cy="47283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US"/>
              <a:t>Significance of Mrs. Gardiner’s Letter?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g2b8d7077719_0_132"/>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0" name="Google Shape;280;g2b8d7077719_0_132"/>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1" name="Google Shape;281;g2b8d7077719_0_132"/>
          <p:cNvSpPr txBox="1"/>
          <p:nvPr>
            <p:ph type="ctrTitle"/>
          </p:nvPr>
        </p:nvSpPr>
        <p:spPr>
          <a:xfrm>
            <a:off x="2066544" y="1911096"/>
            <a:ext cx="8055900" cy="2076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800"/>
              <a:buFont typeface="Arial"/>
              <a:buNone/>
            </a:pPr>
            <a:r>
              <a:rPr lang="en-US" sz="6800">
                <a:solidFill>
                  <a:srgbClr val="FFFFFF"/>
                </a:solidFill>
              </a:rPr>
              <a:t>Body vs Language</a:t>
            </a:r>
            <a:endParaRPr/>
          </a:p>
        </p:txBody>
      </p:sp>
      <p:sp>
        <p:nvSpPr>
          <p:cNvPr id="282" name="Google Shape;282;g2b8d7077719_0_132"/>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g2b8d7077719_0_41"/>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g2b8d7077719_0_41"/>
          <p:cNvSpPr txBox="1"/>
          <p:nvPr>
            <p:ph type="title"/>
          </p:nvPr>
        </p:nvSpPr>
        <p:spPr>
          <a:xfrm>
            <a:off x="576072" y="238539"/>
            <a:ext cx="11018400" cy="14343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7200"/>
              <a:buFont typeface="Arial"/>
              <a:buNone/>
            </a:pPr>
            <a:r>
              <a:rPr lang="en-US" sz="7200"/>
              <a:t>Historical Timeline</a:t>
            </a:r>
            <a:endParaRPr/>
          </a:p>
        </p:txBody>
      </p:sp>
      <p:sp>
        <p:nvSpPr>
          <p:cNvPr id="97" name="Google Shape;97;g2b8d7077719_0_41"/>
          <p:cNvSpPr/>
          <p:nvPr/>
        </p:nvSpPr>
        <p:spPr>
          <a:xfrm>
            <a:off x="576072" y="1817073"/>
            <a:ext cx="11018520" cy="18288"/>
          </a:xfrm>
          <a:custGeom>
            <a:rect b="b" l="l" r="r" t="t"/>
            <a:pathLst>
              <a:path extrusionOk="0" fill="none" h="18288" w="1101852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extrusionOk="0" h="18288" w="1101852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19A78"/>
          </a:solidFill>
          <a:ln cap="rnd" cmpd="sng" w="38100">
            <a:solidFill>
              <a:srgbClr val="C19A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g2b8d7077719_0_41"/>
          <p:cNvSpPr txBox="1"/>
          <p:nvPr>
            <p:ph idx="1" type="body"/>
          </p:nvPr>
        </p:nvSpPr>
        <p:spPr>
          <a:xfrm>
            <a:off x="572493" y="2071316"/>
            <a:ext cx="6713700" cy="4119300"/>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1792, A Vindication of Women’s Rights got Published </a:t>
            </a:r>
            <a:endParaRPr/>
          </a:p>
          <a:p>
            <a:pPr indent="-228600" lvl="0" marL="228600" rtl="0" algn="l">
              <a:lnSpc>
                <a:spcPct val="110000"/>
              </a:lnSpc>
              <a:spcBef>
                <a:spcPts val="1000"/>
              </a:spcBef>
              <a:spcAft>
                <a:spcPts val="0"/>
              </a:spcAft>
              <a:buClr>
                <a:schemeClr val="dk1"/>
              </a:buClr>
              <a:buSzPts val="2800"/>
              <a:buChar char="•"/>
            </a:pPr>
            <a:r>
              <a:rPr lang="en-US"/>
              <a:t>1796 – 1797 – Austen wrote ‘First Impressions’, a first version of </a:t>
            </a:r>
            <a:r>
              <a:rPr i="1" lang="en-US"/>
              <a:t>Pride and Prejudice </a:t>
            </a:r>
            <a:endParaRPr/>
          </a:p>
          <a:p>
            <a:pPr indent="-228600" lvl="0" marL="228600" rtl="0" algn="l">
              <a:lnSpc>
                <a:spcPct val="110000"/>
              </a:lnSpc>
              <a:spcBef>
                <a:spcPts val="1000"/>
              </a:spcBef>
              <a:spcAft>
                <a:spcPts val="0"/>
              </a:spcAft>
              <a:buClr>
                <a:schemeClr val="dk1"/>
              </a:buClr>
              <a:buSzPts val="2800"/>
              <a:buChar char="•"/>
            </a:pPr>
            <a:r>
              <a:rPr lang="en-US">
                <a:highlight>
                  <a:srgbClr val="FFFF00"/>
                </a:highlight>
              </a:rPr>
              <a:t>1802 Austen accepted a proposal of marriage from Harris Bigg Wither, but changed her mind the following da</a:t>
            </a:r>
            <a:r>
              <a:rPr lang="en-US"/>
              <a:t>y </a:t>
            </a:r>
            <a:endParaRPr/>
          </a:p>
        </p:txBody>
      </p:sp>
      <p:pic>
        <p:nvPicPr>
          <p:cNvPr descr="Mansfield Park - Broadview Press" id="99" name="Google Shape;99;g2b8d7077719_0_41"/>
          <p:cNvPicPr preferRelativeResize="0"/>
          <p:nvPr/>
        </p:nvPicPr>
        <p:blipFill rotWithShape="1">
          <a:blip r:embed="rId3">
            <a:alphaModFix/>
          </a:blip>
          <a:srcRect b="0" l="0" r="3799" t="0"/>
          <a:stretch/>
        </p:blipFill>
        <p:spPr>
          <a:xfrm>
            <a:off x="7675658" y="2093976"/>
            <a:ext cx="3941064" cy="409651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b895b9aaf0_0_10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Her heart did whisper </a:t>
            </a:r>
            <a:endParaRPr/>
          </a:p>
        </p:txBody>
      </p:sp>
      <p:sp>
        <p:nvSpPr>
          <p:cNvPr id="289" name="Google Shape;289;g2b895b9aaf0_0_102"/>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1750">
                <a:solidFill>
                  <a:srgbClr val="000000"/>
                </a:solidFill>
                <a:highlight>
                  <a:srgbClr val="FFFF00"/>
                </a:highlight>
                <a:latin typeface="Arial"/>
                <a:ea typeface="Arial"/>
                <a:cs typeface="Arial"/>
                <a:sym typeface="Arial"/>
              </a:rPr>
              <a:t>He had done all this for a girl whom he could neither regard nor esteem. Her heart did whisper, that he had done it for her</a:t>
            </a:r>
            <a:r>
              <a:rPr lang="en-US" sz="1750">
                <a:solidFill>
                  <a:srgbClr val="000000"/>
                </a:solidFill>
                <a:highlight>
                  <a:srgbClr val="FFFFFF"/>
                </a:highlight>
                <a:latin typeface="Arial"/>
                <a:ea typeface="Arial"/>
                <a:cs typeface="Arial"/>
                <a:sym typeface="Arial"/>
              </a:rPr>
              <a:t>. But it was a hope shortly checked by other considerations, and she soon felt that even her vanity was insufficient, when required to depend on his affection for her, for a woman who had already refused him, as able to overcome a sentiment so natural as abhorrence against relationship with Wickham. Brother-in-law of Wickham! </a:t>
            </a:r>
            <a:r>
              <a:rPr lang="en-US" sz="1750">
                <a:solidFill>
                  <a:srgbClr val="000000"/>
                </a:solidFill>
                <a:highlight>
                  <a:srgbClr val="FFFF00"/>
                </a:highlight>
                <a:latin typeface="Arial"/>
                <a:ea typeface="Arial"/>
                <a:cs typeface="Arial"/>
                <a:sym typeface="Arial"/>
              </a:rPr>
              <a:t>Every kind of pride must revolt from the connection. He had to be sure done much. She was ashamed to think how much. </a:t>
            </a:r>
            <a:r>
              <a:rPr lang="en-US" sz="1750">
                <a:solidFill>
                  <a:srgbClr val="000000"/>
                </a:solidFill>
                <a:highlight>
                  <a:srgbClr val="FFFFFF"/>
                </a:highlight>
                <a:latin typeface="Arial"/>
                <a:ea typeface="Arial"/>
                <a:cs typeface="Arial"/>
                <a:sym typeface="Arial"/>
              </a:rPr>
              <a:t>But he had given a reason for his interference, which asked no extraordinary stretch of belief. It was reasonable that he should feel he had been wrong; he had liberality, and he had the means of exercising it; and though she would not place herself as his principal inducement, she could, perhaps, believe, that remaining partiality for her, might assist his endeavours in a cause where her peace of mind must be materially concerned. </a:t>
            </a:r>
            <a:r>
              <a:rPr lang="en-US" sz="1750">
                <a:solidFill>
                  <a:srgbClr val="000000"/>
                </a:solidFill>
                <a:highlight>
                  <a:srgbClr val="FFFF00"/>
                </a:highlight>
                <a:latin typeface="Arial"/>
                <a:ea typeface="Arial"/>
                <a:cs typeface="Arial"/>
                <a:sym typeface="Arial"/>
              </a:rPr>
              <a:t>It was painful, exceedingly painful, to know that they were under obligations to a person who could never receive a return</a:t>
            </a:r>
            <a:r>
              <a:rPr lang="en-US" sz="1750">
                <a:solidFill>
                  <a:srgbClr val="000000"/>
                </a:solidFill>
                <a:highlight>
                  <a:srgbClr val="FFFFFF"/>
                </a:highlight>
                <a:latin typeface="Arial"/>
                <a:ea typeface="Arial"/>
                <a:cs typeface="Arial"/>
                <a:sym typeface="Arial"/>
              </a:rPr>
              <a:t>. (p.309, Oxford p.242)</a:t>
            </a:r>
            <a:endParaRPr sz="17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1750">
                <a:solidFill>
                  <a:srgbClr val="000000"/>
                </a:solidFill>
                <a:highlight>
                  <a:srgbClr val="FFFFFF"/>
                </a:highlight>
                <a:latin typeface="Arial"/>
                <a:ea typeface="Arial"/>
                <a:cs typeface="Arial"/>
                <a:sym typeface="Arial"/>
              </a:rPr>
              <a:t>Discussion Question: Why is all her feelings again spoken in FID? </a:t>
            </a:r>
            <a:endParaRPr b="1" sz="1750">
              <a:solidFill>
                <a:srgbClr val="000000"/>
              </a:solidFill>
              <a:highlight>
                <a:srgbClr val="FFFFFF"/>
              </a:highlight>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b895b9aaf0_0_12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Gentleman’s Daughter</a:t>
            </a:r>
            <a:endParaRPr/>
          </a:p>
        </p:txBody>
      </p:sp>
      <p:sp>
        <p:nvSpPr>
          <p:cNvPr id="296" name="Google Shape;296;g2b895b9aaf0_0_122"/>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None/>
            </a:pPr>
            <a:r>
              <a:rPr lang="en-US" sz="1850">
                <a:solidFill>
                  <a:srgbClr val="000000"/>
                </a:solidFill>
                <a:highlight>
                  <a:srgbClr val="FFFF00"/>
                </a:highlight>
                <a:latin typeface="Arial"/>
                <a:ea typeface="Arial"/>
                <a:cs typeface="Arial"/>
                <a:sym typeface="Arial"/>
              </a:rPr>
              <a:t>‘I will not be interrupted. Hear me in silence. </a:t>
            </a:r>
            <a:r>
              <a:rPr lang="en-US" sz="1850">
                <a:solidFill>
                  <a:srgbClr val="000000"/>
                </a:solidFill>
                <a:highlight>
                  <a:srgbClr val="FFFFFF"/>
                </a:highlight>
                <a:latin typeface="Arial"/>
                <a:ea typeface="Arial"/>
                <a:cs typeface="Arial"/>
                <a:sym typeface="Arial"/>
              </a:rPr>
              <a:t>My daughter and my nephew are formed for each other. They are descended on the maternal side, from the same noble line; and, on the father’s, from respectable, honourable, and ancient, though untitled families. Their fortune on both sides is splendid. T</a:t>
            </a:r>
            <a:r>
              <a:rPr lang="en-US" sz="1850">
                <a:solidFill>
                  <a:srgbClr val="000000"/>
                </a:solidFill>
                <a:highlight>
                  <a:srgbClr val="FFFF00"/>
                </a:highlight>
                <a:latin typeface="Arial"/>
                <a:ea typeface="Arial"/>
                <a:cs typeface="Arial"/>
                <a:sym typeface="Arial"/>
              </a:rPr>
              <a:t>hey are destined for each other by the voice of every member of their respective houses; and what is to divide them? The upstart pretensions of a young woman without family, connections, or fortune. Is this to be endured</a:t>
            </a:r>
            <a:r>
              <a:rPr lang="en-US" sz="1850">
                <a:solidFill>
                  <a:srgbClr val="000000"/>
                </a:solidFill>
                <a:highlight>
                  <a:srgbClr val="FFFFFF"/>
                </a:highlight>
                <a:latin typeface="Arial"/>
                <a:ea typeface="Arial"/>
                <a:cs typeface="Arial"/>
                <a:sym typeface="Arial"/>
              </a:rPr>
              <a:t>! But it must not, shall not be. If you were sensible of your own good, you would not wish to quit the sphere, in which you have been brought up.’</a:t>
            </a:r>
            <a:endParaRPr sz="1850">
              <a:solidFill>
                <a:srgbClr val="000000"/>
              </a:solidFill>
              <a:highlight>
                <a:srgbClr val="FFFFFF"/>
              </a:highlight>
              <a:latin typeface="Arial"/>
              <a:ea typeface="Arial"/>
              <a:cs typeface="Arial"/>
              <a:sym typeface="Arial"/>
            </a:endParaRPr>
          </a:p>
          <a:p>
            <a:pPr indent="0" lvl="0" marL="0" rtl="0" algn="l">
              <a:lnSpc>
                <a:spcPct val="115000"/>
              </a:lnSpc>
              <a:spcBef>
                <a:spcPts val="1100"/>
              </a:spcBef>
              <a:spcAft>
                <a:spcPts val="0"/>
              </a:spcAft>
              <a:buNone/>
            </a:pPr>
            <a:r>
              <a:rPr lang="en-US" sz="1850">
                <a:solidFill>
                  <a:srgbClr val="000000"/>
                </a:solidFill>
                <a:highlight>
                  <a:srgbClr val="FFFFFF"/>
                </a:highlight>
                <a:latin typeface="Arial"/>
                <a:ea typeface="Arial"/>
                <a:cs typeface="Arial"/>
                <a:sym typeface="Arial"/>
              </a:rPr>
              <a:t>‘In marrying your nephew, I should not consider myself as quitting that sphere.</a:t>
            </a:r>
            <a:r>
              <a:rPr lang="en-US" sz="1850">
                <a:solidFill>
                  <a:srgbClr val="000000"/>
                </a:solidFill>
                <a:highlight>
                  <a:srgbClr val="FFFF00"/>
                </a:highlight>
                <a:latin typeface="Arial"/>
                <a:ea typeface="Arial"/>
                <a:cs typeface="Arial"/>
                <a:sym typeface="Arial"/>
              </a:rPr>
              <a:t> He is a gentleman; I am a gentleman’s daughter; so far we are equal.</a:t>
            </a:r>
            <a:r>
              <a:rPr lang="en-US" sz="1850">
                <a:solidFill>
                  <a:srgbClr val="000000"/>
                </a:solidFill>
                <a:highlight>
                  <a:srgbClr val="FFFFFF"/>
                </a:highlight>
                <a:latin typeface="Arial"/>
                <a:ea typeface="Arial"/>
                <a:cs typeface="Arial"/>
                <a:sym typeface="Arial"/>
              </a:rPr>
              <a:t>’ (337, Oxford p.265)</a:t>
            </a:r>
            <a:endParaRPr sz="1850">
              <a:solidFill>
                <a:srgbClr val="000000"/>
              </a:solidFill>
              <a:highlight>
                <a:srgbClr val="FFFFFF"/>
              </a:highlight>
              <a:latin typeface="Arial"/>
              <a:ea typeface="Arial"/>
              <a:cs typeface="Arial"/>
              <a:sym typeface="Arial"/>
            </a:endParaRPr>
          </a:p>
          <a:p>
            <a:pPr indent="0" lvl="0" marL="0" rtl="0" algn="l">
              <a:lnSpc>
                <a:spcPct val="115000"/>
              </a:lnSpc>
              <a:spcBef>
                <a:spcPts val="1100"/>
              </a:spcBef>
              <a:spcAft>
                <a:spcPts val="0"/>
              </a:spcAft>
              <a:buNone/>
            </a:pPr>
            <a:r>
              <a:rPr b="1" lang="en-US" sz="1850">
                <a:solidFill>
                  <a:srgbClr val="000000"/>
                </a:solidFill>
                <a:highlight>
                  <a:srgbClr val="FFFFFF"/>
                </a:highlight>
                <a:latin typeface="Arial"/>
                <a:ea typeface="Arial"/>
                <a:cs typeface="Arial"/>
                <a:sym typeface="Arial"/>
              </a:rPr>
              <a:t>Discussion Question: What is Austen’s commentary reflecting about society in this interaction?</a:t>
            </a:r>
            <a:endParaRPr b="1" sz="1850">
              <a:solidFill>
                <a:srgbClr val="000000"/>
              </a:solidFill>
              <a:highlight>
                <a:srgbClr val="FFFFFF"/>
              </a:highlight>
              <a:latin typeface="Arial"/>
              <a:ea typeface="Arial"/>
              <a:cs typeface="Arial"/>
              <a:sym typeface="Arial"/>
            </a:endParaRPr>
          </a:p>
          <a:p>
            <a:pPr indent="-337264" lvl="0" marL="457200" rtl="0" algn="l">
              <a:lnSpc>
                <a:spcPct val="115000"/>
              </a:lnSpc>
              <a:spcBef>
                <a:spcPts val="1100"/>
              </a:spcBef>
              <a:spcAft>
                <a:spcPts val="0"/>
              </a:spcAft>
              <a:buClr>
                <a:srgbClr val="000000"/>
              </a:buClr>
              <a:buSzPct val="100000"/>
              <a:buFont typeface="Arial"/>
              <a:buChar char="●"/>
            </a:pPr>
            <a:r>
              <a:rPr b="1" lang="en-US" sz="1850">
                <a:solidFill>
                  <a:srgbClr val="000000"/>
                </a:solidFill>
                <a:highlight>
                  <a:srgbClr val="FFFFFF"/>
                </a:highlight>
                <a:latin typeface="Arial"/>
                <a:ea typeface="Arial"/>
                <a:cs typeface="Arial"/>
                <a:sym typeface="Arial"/>
              </a:rPr>
              <a:t>if Lady Catherine’s daughter as Eve / playing God = Lady Catherine </a:t>
            </a:r>
            <a:endParaRPr b="1" sz="1850">
              <a:solidFill>
                <a:srgbClr val="000000"/>
              </a:solidFill>
              <a:highlight>
                <a:srgbClr val="FFFFFF"/>
              </a:highlight>
              <a:latin typeface="Arial"/>
              <a:ea typeface="Arial"/>
              <a:cs typeface="Arial"/>
              <a:sym typeface="Arial"/>
            </a:endParaRPr>
          </a:p>
          <a:p>
            <a:pPr indent="-337264" lvl="0" marL="457200" rtl="0" algn="l">
              <a:lnSpc>
                <a:spcPct val="115000"/>
              </a:lnSpc>
              <a:spcBef>
                <a:spcPts val="0"/>
              </a:spcBef>
              <a:spcAft>
                <a:spcPts val="0"/>
              </a:spcAft>
              <a:buClr>
                <a:srgbClr val="000000"/>
              </a:buClr>
              <a:buSzPct val="100000"/>
              <a:buFont typeface="Arial"/>
              <a:buChar char="●"/>
            </a:pPr>
            <a:r>
              <a:rPr b="1" lang="en-US" sz="1850">
                <a:solidFill>
                  <a:srgbClr val="000000"/>
                </a:solidFill>
                <a:highlight>
                  <a:srgbClr val="FFFFFF"/>
                </a:highlight>
                <a:latin typeface="Arial"/>
                <a:ea typeface="Arial"/>
                <a:cs typeface="Arial"/>
                <a:sym typeface="Arial"/>
              </a:rPr>
              <a:t>Jane Austen is fighting the social norms → S&amp;S / P&amp;P / Commentary on Lady Catherine (aristocrat) vs Elizabeth (protagonist) </a:t>
            </a:r>
            <a:endParaRPr b="1" sz="1850">
              <a:solidFill>
                <a:srgbClr val="000000"/>
              </a:solidFill>
              <a:highlight>
                <a:srgbClr val="FFFFFF"/>
              </a:highlight>
              <a:latin typeface="Arial"/>
              <a:ea typeface="Arial"/>
              <a:cs typeface="Arial"/>
              <a:sym typeface="Arial"/>
            </a:endParaRPr>
          </a:p>
          <a:p>
            <a:pPr indent="-337264" lvl="0" marL="457200" rtl="0" algn="l">
              <a:lnSpc>
                <a:spcPct val="115000"/>
              </a:lnSpc>
              <a:spcBef>
                <a:spcPts val="0"/>
              </a:spcBef>
              <a:spcAft>
                <a:spcPts val="0"/>
              </a:spcAft>
              <a:buClr>
                <a:srgbClr val="000000"/>
              </a:buClr>
              <a:buSzPct val="100000"/>
              <a:buFont typeface="Arial"/>
              <a:buChar char="●"/>
            </a:pPr>
            <a:r>
              <a:rPr b="1" lang="en-US" sz="1850">
                <a:solidFill>
                  <a:srgbClr val="000000"/>
                </a:solidFill>
                <a:highlight>
                  <a:srgbClr val="FFFFFF"/>
                </a:highlight>
                <a:latin typeface="Arial"/>
                <a:ea typeface="Arial"/>
                <a:cs typeface="Arial"/>
                <a:sym typeface="Arial"/>
              </a:rPr>
              <a:t>Elizabeth → Mr. Bennet’s thoughts are ingrained in her / intellectual thought &amp; gives her pride </a:t>
            </a:r>
            <a:endParaRPr b="1" sz="1850">
              <a:solidFill>
                <a:srgbClr val="000000"/>
              </a:solidFill>
              <a:highlight>
                <a:srgbClr val="FFFFFF"/>
              </a:highlight>
              <a:latin typeface="Arial"/>
              <a:ea typeface="Arial"/>
              <a:cs typeface="Arial"/>
              <a:sym typeface="Arial"/>
            </a:endParaRPr>
          </a:p>
          <a:p>
            <a:pPr indent="-337264" lvl="0" marL="457200" rtl="0" algn="l">
              <a:lnSpc>
                <a:spcPct val="115000"/>
              </a:lnSpc>
              <a:spcBef>
                <a:spcPts val="0"/>
              </a:spcBef>
              <a:spcAft>
                <a:spcPts val="0"/>
              </a:spcAft>
              <a:buClr>
                <a:srgbClr val="000000"/>
              </a:buClr>
              <a:buSzPct val="100000"/>
              <a:buFont typeface="Arial"/>
              <a:buChar char="●"/>
            </a:pPr>
            <a:r>
              <a:rPr b="1" lang="en-US" sz="1850">
                <a:solidFill>
                  <a:srgbClr val="000000"/>
                </a:solidFill>
                <a:highlight>
                  <a:srgbClr val="FFFFFF"/>
                </a:highlight>
                <a:latin typeface="Arial"/>
                <a:ea typeface="Arial"/>
                <a:cs typeface="Arial"/>
                <a:sym typeface="Arial"/>
              </a:rPr>
              <a:t>Elizabeth’s bravery in being able to step across the boundaries </a:t>
            </a:r>
            <a:endParaRPr b="1" sz="1850">
              <a:solidFill>
                <a:srgbClr val="000000"/>
              </a:solidFill>
              <a:highlight>
                <a:srgbClr val="FFFFFF"/>
              </a:highlight>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2b895b9aaf0_0_12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Loss at Expression</a:t>
            </a:r>
            <a:endParaRPr/>
          </a:p>
        </p:txBody>
      </p:sp>
      <p:sp>
        <p:nvSpPr>
          <p:cNvPr id="303" name="Google Shape;303;g2b895b9aaf0_0_129"/>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050">
                <a:solidFill>
                  <a:srgbClr val="000000"/>
                </a:solidFill>
                <a:highlight>
                  <a:srgbClr val="FFFFFF"/>
                </a:highlight>
                <a:latin typeface="Arial"/>
                <a:ea typeface="Arial"/>
                <a:cs typeface="Arial"/>
                <a:sym typeface="Arial"/>
              </a:rPr>
              <a:t>To this question his daughter replied only with a laugh; and as it had been asked without the least suspicion, she was not distressed by his repeating it. </a:t>
            </a:r>
            <a:r>
              <a:rPr lang="en-US" sz="2050">
                <a:solidFill>
                  <a:srgbClr val="000000"/>
                </a:solidFill>
                <a:highlight>
                  <a:srgbClr val="FFFF00"/>
                </a:highlight>
                <a:latin typeface="Arial"/>
                <a:ea typeface="Arial"/>
                <a:cs typeface="Arial"/>
                <a:sym typeface="Arial"/>
              </a:rPr>
              <a:t>Elizabeth had never been more at a loss to make her feelings appear what they were not.</a:t>
            </a:r>
            <a:r>
              <a:rPr lang="en-US" sz="2050">
                <a:solidFill>
                  <a:srgbClr val="000000"/>
                </a:solidFill>
                <a:highlight>
                  <a:srgbClr val="FFFFFF"/>
                </a:highlight>
                <a:latin typeface="Arial"/>
                <a:ea typeface="Arial"/>
                <a:cs typeface="Arial"/>
                <a:sym typeface="Arial"/>
              </a:rPr>
              <a:t> It was necessary to laugh, when she would rather have cried. Her father had most cruelly mortified her, by what he said of Mr. Darcy’s indifference, and</a:t>
            </a:r>
            <a:r>
              <a:rPr lang="en-US" sz="2050">
                <a:solidFill>
                  <a:srgbClr val="000000"/>
                </a:solidFill>
                <a:highlight>
                  <a:srgbClr val="FFFF00"/>
                </a:highlight>
                <a:latin typeface="Arial"/>
                <a:ea typeface="Arial"/>
                <a:cs typeface="Arial"/>
                <a:sym typeface="Arial"/>
              </a:rPr>
              <a:t> she could do nothing but wonder at such a want of penetration, or fear that perhaps, instead of his seeing too </a:t>
            </a:r>
            <a:r>
              <a:rPr i="1" lang="en-US" sz="2050">
                <a:solidFill>
                  <a:srgbClr val="000000"/>
                </a:solidFill>
                <a:highlight>
                  <a:srgbClr val="FFFF00"/>
                </a:highlight>
                <a:latin typeface="Arial"/>
                <a:ea typeface="Arial"/>
                <a:cs typeface="Arial"/>
                <a:sym typeface="Arial"/>
              </a:rPr>
              <a:t>little,</a:t>
            </a:r>
            <a:r>
              <a:rPr lang="en-US" sz="2050">
                <a:solidFill>
                  <a:srgbClr val="000000"/>
                </a:solidFill>
                <a:highlight>
                  <a:srgbClr val="FFFF00"/>
                </a:highlight>
                <a:latin typeface="Arial"/>
                <a:ea typeface="Arial"/>
                <a:cs typeface="Arial"/>
                <a:sym typeface="Arial"/>
              </a:rPr>
              <a:t> she might have fancied too </a:t>
            </a:r>
            <a:r>
              <a:rPr i="1" lang="en-US" sz="2050">
                <a:solidFill>
                  <a:srgbClr val="000000"/>
                </a:solidFill>
                <a:highlight>
                  <a:srgbClr val="FFFF00"/>
                </a:highlight>
                <a:latin typeface="Arial"/>
                <a:ea typeface="Arial"/>
                <a:cs typeface="Arial"/>
                <a:sym typeface="Arial"/>
              </a:rPr>
              <a:t>much. </a:t>
            </a:r>
            <a:r>
              <a:rPr lang="en-US" sz="2050">
                <a:solidFill>
                  <a:srgbClr val="000000"/>
                </a:solidFill>
                <a:highlight>
                  <a:srgbClr val="FFFF00"/>
                </a:highlight>
                <a:latin typeface="Arial"/>
                <a:ea typeface="Arial"/>
                <a:cs typeface="Arial"/>
                <a:sym typeface="Arial"/>
              </a:rPr>
              <a:t>(</a:t>
            </a:r>
            <a:r>
              <a:rPr lang="en-US" sz="2050">
                <a:solidFill>
                  <a:srgbClr val="000000"/>
                </a:solidFill>
                <a:highlight>
                  <a:srgbClr val="FFFFFF"/>
                </a:highlight>
                <a:latin typeface="Arial"/>
                <a:ea typeface="Arial"/>
                <a:cs typeface="Arial"/>
                <a:sym typeface="Arial"/>
              </a:rPr>
              <a:t>344, Oxford p.271)</a:t>
            </a:r>
            <a:endParaRPr sz="20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2050">
                <a:solidFill>
                  <a:srgbClr val="000000"/>
                </a:solidFill>
                <a:highlight>
                  <a:srgbClr val="FFFFFF"/>
                </a:highlight>
                <a:latin typeface="Arial"/>
                <a:ea typeface="Arial"/>
                <a:cs typeface="Arial"/>
                <a:sym typeface="Arial"/>
              </a:rPr>
              <a:t>Discussion Question: What change has Mr. Darcy produced in Elizabeth?</a:t>
            </a:r>
            <a:endParaRPr b="1" sz="2050">
              <a:solidFill>
                <a:srgbClr val="000000"/>
              </a:solidFill>
              <a:highlight>
                <a:srgbClr val="FFFFFF"/>
              </a:highlight>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b895b9aaf0_0_13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Violent Feelings </a:t>
            </a:r>
            <a:endParaRPr/>
          </a:p>
        </p:txBody>
      </p:sp>
      <p:sp>
        <p:nvSpPr>
          <p:cNvPr id="310" name="Google Shape;310;g2b895b9aaf0_0_136"/>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1950">
                <a:solidFill>
                  <a:srgbClr val="000000"/>
                </a:solidFill>
                <a:highlight>
                  <a:srgbClr val="FFFF00"/>
                </a:highlight>
                <a:latin typeface="Arial"/>
                <a:ea typeface="Arial"/>
                <a:cs typeface="Arial"/>
                <a:sym typeface="Arial"/>
              </a:rPr>
              <a:t>Elizabeth feeling all the more than common awkwardness and anxiety of his situation, now forced herself to speak;</a:t>
            </a:r>
            <a:r>
              <a:rPr lang="en-US" sz="1950">
                <a:solidFill>
                  <a:srgbClr val="000000"/>
                </a:solidFill>
                <a:highlight>
                  <a:srgbClr val="FFFFFF"/>
                </a:highlight>
                <a:latin typeface="Arial"/>
                <a:ea typeface="Arial"/>
                <a:cs typeface="Arial"/>
                <a:sym typeface="Arial"/>
              </a:rPr>
              <a:t> and immediately, though not very fluently, gave him to understand, that her sentiments had undergone so material a change, since the period to which he alluded, as to make her receive with gratitude and pleasure, his present assurances. Th</a:t>
            </a:r>
            <a:r>
              <a:rPr lang="en-US" sz="1950">
                <a:solidFill>
                  <a:srgbClr val="000000"/>
                </a:solidFill>
                <a:highlight>
                  <a:srgbClr val="FFFF00"/>
                </a:highlight>
                <a:latin typeface="Arial"/>
                <a:ea typeface="Arial"/>
                <a:cs typeface="Arial"/>
                <a:sym typeface="Arial"/>
              </a:rPr>
              <a:t>e happiness which this reply produced, was such as he had probably never felt before; and he expressed himself on the occasion as sensibly and as warmly as a man violently in love can be supposed to do</a:t>
            </a:r>
            <a:r>
              <a:rPr lang="en-US" sz="1950">
                <a:solidFill>
                  <a:srgbClr val="000000"/>
                </a:solidFill>
                <a:highlight>
                  <a:srgbClr val="FFFFFF"/>
                </a:highlight>
                <a:latin typeface="Arial"/>
                <a:ea typeface="Arial"/>
                <a:cs typeface="Arial"/>
                <a:sym typeface="Arial"/>
              </a:rPr>
              <a:t>. Had Elizabeth been able to encounter his eye, </a:t>
            </a:r>
            <a:r>
              <a:rPr lang="en-US" sz="1950">
                <a:solidFill>
                  <a:srgbClr val="000000"/>
                </a:solidFill>
                <a:highlight>
                  <a:srgbClr val="FFFF00"/>
                </a:highlight>
                <a:latin typeface="Arial"/>
                <a:ea typeface="Arial"/>
                <a:cs typeface="Arial"/>
                <a:sym typeface="Arial"/>
              </a:rPr>
              <a:t>she might have seen how well the expression of heartfelt delight, </a:t>
            </a:r>
            <a:r>
              <a:rPr lang="en-US" sz="1950">
                <a:solidFill>
                  <a:srgbClr val="000000"/>
                </a:solidFill>
                <a:highlight>
                  <a:srgbClr val="FFFFFF"/>
                </a:highlight>
                <a:latin typeface="Arial"/>
                <a:ea typeface="Arial"/>
                <a:cs typeface="Arial"/>
                <a:sym typeface="Arial"/>
              </a:rPr>
              <a:t>diffused over his face, became him; but, though she could not look, she could listen, and he told her of feelings, which, in proving of what importance she was to him, made his affection every moment more valuable. (p.346, Oxford 273)</a:t>
            </a:r>
            <a:endParaRPr sz="19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1950">
                <a:solidFill>
                  <a:srgbClr val="000000"/>
                </a:solidFill>
                <a:highlight>
                  <a:srgbClr val="FFFFFF"/>
                </a:highlight>
                <a:latin typeface="Arial"/>
                <a:ea typeface="Arial"/>
                <a:cs typeface="Arial"/>
                <a:sym typeface="Arial"/>
              </a:rPr>
              <a:t>Discussion Question: How does the body speak, as opposed to language?</a:t>
            </a:r>
            <a:endParaRPr b="1" sz="1950">
              <a:solidFill>
                <a:srgbClr val="000000"/>
              </a:solidFill>
              <a:highlight>
                <a:srgbClr val="FFFFFF"/>
              </a:highlight>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g2b8d7077719_0_34"/>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6" name="Google Shape;316;g2b8d7077719_0_34"/>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7" name="Google Shape;317;g2b8d7077719_0_34"/>
          <p:cNvSpPr txBox="1"/>
          <p:nvPr>
            <p:ph type="ctrTitle"/>
          </p:nvPr>
        </p:nvSpPr>
        <p:spPr>
          <a:xfrm>
            <a:off x="2066544" y="1911096"/>
            <a:ext cx="8055900" cy="2076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800"/>
              <a:buFont typeface="Arial"/>
              <a:buNone/>
            </a:pPr>
            <a:r>
              <a:rPr lang="en-US" sz="6800">
                <a:solidFill>
                  <a:srgbClr val="FFFFFF"/>
                </a:solidFill>
              </a:rPr>
              <a:t>Money Talks</a:t>
            </a:r>
            <a:endParaRPr/>
          </a:p>
        </p:txBody>
      </p:sp>
      <p:sp>
        <p:nvSpPr>
          <p:cNvPr id="318" name="Google Shape;318;g2b8d7077719_0_34"/>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b895b9aaf0_0_14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Darcy’s Confession</a:t>
            </a:r>
            <a:endParaRPr/>
          </a:p>
        </p:txBody>
      </p:sp>
      <p:sp>
        <p:nvSpPr>
          <p:cNvPr id="325" name="Google Shape;325;g2b895b9aaf0_0_143"/>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1800">
                <a:solidFill>
                  <a:srgbClr val="000000"/>
                </a:solidFill>
                <a:highlight>
                  <a:srgbClr val="FFFF00"/>
                </a:highlight>
                <a:latin typeface="Arial"/>
                <a:ea typeface="Arial"/>
                <a:cs typeface="Arial"/>
                <a:sym typeface="Arial"/>
              </a:rPr>
              <a:t>As a child I was taught what was </a:t>
            </a:r>
            <a:r>
              <a:rPr i="1" lang="en-US" sz="1800">
                <a:solidFill>
                  <a:srgbClr val="000000"/>
                </a:solidFill>
                <a:highlight>
                  <a:srgbClr val="FFFF00"/>
                </a:highlight>
                <a:latin typeface="Arial"/>
                <a:ea typeface="Arial"/>
                <a:cs typeface="Arial"/>
                <a:sym typeface="Arial"/>
              </a:rPr>
              <a:t>right,</a:t>
            </a:r>
            <a:r>
              <a:rPr lang="en-US" sz="1800">
                <a:solidFill>
                  <a:srgbClr val="000000"/>
                </a:solidFill>
                <a:highlight>
                  <a:srgbClr val="FFFFFF"/>
                </a:highlight>
                <a:latin typeface="Arial"/>
                <a:ea typeface="Arial"/>
                <a:cs typeface="Arial"/>
                <a:sym typeface="Arial"/>
              </a:rPr>
              <a:t> but I was not taught to correct my temper. I was given good principles, but left to follow them in pride and conceit. Unfortunately an only son, (for many years an only </a:t>
            </a:r>
            <a:r>
              <a:rPr i="1" lang="en-US" sz="1800">
                <a:solidFill>
                  <a:srgbClr val="000000"/>
                </a:solidFill>
                <a:highlight>
                  <a:srgbClr val="FFFFFF"/>
                </a:highlight>
                <a:latin typeface="Arial"/>
                <a:ea typeface="Arial"/>
                <a:cs typeface="Arial"/>
                <a:sym typeface="Arial"/>
              </a:rPr>
              <a:t>child)</a:t>
            </a:r>
            <a:r>
              <a:rPr lang="en-US" sz="1800">
                <a:solidFill>
                  <a:srgbClr val="000000"/>
                </a:solidFill>
                <a:highlight>
                  <a:srgbClr val="FFFFFF"/>
                </a:highlight>
                <a:latin typeface="Arial"/>
                <a:ea typeface="Arial"/>
                <a:cs typeface="Arial"/>
                <a:sym typeface="Arial"/>
              </a:rPr>
              <a:t> I was spoilt by my parents, who though good themselves, (my father particularly, all that was benevolent and amiable,) allowed, encouraged, almost taught me to be selfish and overbearing, to care for none beyond my own family circle, to think meanly of all the rest of the world, to </a:t>
            </a:r>
            <a:r>
              <a:rPr i="1" lang="en-US" sz="1800">
                <a:solidFill>
                  <a:srgbClr val="000000"/>
                </a:solidFill>
                <a:highlight>
                  <a:srgbClr val="FFFFFF"/>
                </a:highlight>
                <a:latin typeface="Arial"/>
                <a:ea typeface="Arial"/>
                <a:cs typeface="Arial"/>
                <a:sym typeface="Arial"/>
              </a:rPr>
              <a:t>wish</a:t>
            </a:r>
            <a:r>
              <a:rPr lang="en-US" sz="1800">
                <a:solidFill>
                  <a:srgbClr val="000000"/>
                </a:solidFill>
                <a:highlight>
                  <a:srgbClr val="FFFFFF"/>
                </a:highlight>
                <a:latin typeface="Arial"/>
                <a:ea typeface="Arial"/>
                <a:cs typeface="Arial"/>
                <a:sym typeface="Arial"/>
              </a:rPr>
              <a:t> at least to think meanly of their sense and worth compared with my own .</a:t>
            </a:r>
            <a:r>
              <a:rPr lang="en-US" sz="1800">
                <a:solidFill>
                  <a:srgbClr val="000000"/>
                </a:solidFill>
                <a:highlight>
                  <a:srgbClr val="00FF00"/>
                </a:highlight>
                <a:latin typeface="Arial"/>
                <a:ea typeface="Arial"/>
                <a:cs typeface="Arial"/>
                <a:sym typeface="Arial"/>
              </a:rPr>
              <a:t> . . By you, I was properly humbled. I came to you without a doubt of my reception. You shewed me how insufficient were all my pretensions to please a woman worthy of being pleased.</a:t>
            </a:r>
            <a:r>
              <a:rPr lang="en-US" sz="1800">
                <a:solidFill>
                  <a:srgbClr val="000000"/>
                </a:solidFill>
                <a:highlight>
                  <a:srgbClr val="FFFFFF"/>
                </a:highlight>
                <a:latin typeface="Arial"/>
                <a:ea typeface="Arial"/>
                <a:cs typeface="Arial"/>
                <a:sym typeface="Arial"/>
              </a:rPr>
              <a:t>’ </a:t>
            </a:r>
            <a:r>
              <a:rPr lang="en-US" sz="1950">
                <a:solidFill>
                  <a:srgbClr val="000000"/>
                </a:solidFill>
                <a:highlight>
                  <a:srgbClr val="FFFFFF"/>
                </a:highlight>
                <a:latin typeface="Arial"/>
                <a:ea typeface="Arial"/>
                <a:cs typeface="Arial"/>
                <a:sym typeface="Arial"/>
              </a:rPr>
              <a:t>(349, Oxford p.275)</a:t>
            </a:r>
            <a:endParaRPr sz="19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1950">
                <a:solidFill>
                  <a:srgbClr val="000000"/>
                </a:solidFill>
                <a:highlight>
                  <a:srgbClr val="FFFFFF"/>
                </a:highlight>
                <a:latin typeface="Arial"/>
                <a:ea typeface="Arial"/>
                <a:cs typeface="Arial"/>
                <a:sym typeface="Arial"/>
              </a:rPr>
              <a:t>Discussion Question: In what ways does Darcy’s confession show his privileges and what education of upper classes teaches theM?</a:t>
            </a:r>
            <a:endParaRPr b="1" sz="1950">
              <a:solidFill>
                <a:srgbClr val="000000"/>
              </a:solidFill>
              <a:highlight>
                <a:srgbClr val="FFFFFF"/>
              </a:highlight>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g2b8d7077719_0_139"/>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1" name="Google Shape;331;g2b8d7077719_0_139"/>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2" name="Google Shape;332;g2b8d7077719_0_139"/>
          <p:cNvSpPr txBox="1"/>
          <p:nvPr>
            <p:ph type="ctrTitle"/>
          </p:nvPr>
        </p:nvSpPr>
        <p:spPr>
          <a:xfrm>
            <a:off x="2066544" y="1911096"/>
            <a:ext cx="8055900" cy="2076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800"/>
              <a:buFont typeface="Arial"/>
              <a:buNone/>
            </a:pPr>
            <a:r>
              <a:rPr lang="en-US" sz="6800">
                <a:solidFill>
                  <a:srgbClr val="FFFFFF"/>
                </a:solidFill>
              </a:rPr>
              <a:t>Austen’s Laugh</a:t>
            </a:r>
            <a:endParaRPr/>
          </a:p>
        </p:txBody>
      </p:sp>
      <p:sp>
        <p:nvSpPr>
          <p:cNvPr id="333" name="Google Shape;333;g2b8d7077719_0_139"/>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b895b9aaf0_0_11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The Luckiest Family</a:t>
            </a:r>
            <a:endParaRPr/>
          </a:p>
        </p:txBody>
      </p:sp>
      <p:sp>
        <p:nvSpPr>
          <p:cNvPr id="340" name="Google Shape;340;g2b895b9aaf0_0_115"/>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550">
                <a:solidFill>
                  <a:srgbClr val="000000"/>
                </a:solidFill>
                <a:highlight>
                  <a:srgbClr val="FFFFFF"/>
                </a:highlight>
                <a:latin typeface="Arial"/>
                <a:ea typeface="Arial"/>
                <a:cs typeface="Arial"/>
                <a:sym typeface="Arial"/>
              </a:rPr>
              <a:t>The Bennets were speedily pronounced to be the luckiest family in the world, though only a few weeks before, when Lydia had first run away, they had been generally proved to be marked out for misfortune (331, p. Oxford p.261)</a:t>
            </a:r>
            <a:endParaRPr sz="25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2550">
                <a:solidFill>
                  <a:srgbClr val="000000"/>
                </a:solidFill>
                <a:highlight>
                  <a:srgbClr val="FFFFFF"/>
                </a:highlight>
                <a:latin typeface="Arial"/>
                <a:ea typeface="Arial"/>
                <a:cs typeface="Arial"/>
                <a:sym typeface="Arial"/>
              </a:rPr>
              <a:t>Discussion Question: How does Austen again tease her audience here? </a:t>
            </a:r>
            <a:endParaRPr b="1" sz="2550">
              <a:solidFill>
                <a:srgbClr val="000000"/>
              </a:solidFill>
              <a:highlight>
                <a:srgbClr val="FFFFFF"/>
              </a:highlight>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b895b9aaf0_0_15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Bingley’s Inferiority </a:t>
            </a:r>
            <a:endParaRPr/>
          </a:p>
        </p:txBody>
      </p:sp>
      <p:sp>
        <p:nvSpPr>
          <p:cNvPr id="347" name="Google Shape;347;g2b895b9aaf0_0_151"/>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350">
                <a:solidFill>
                  <a:srgbClr val="000000"/>
                </a:solidFill>
                <a:highlight>
                  <a:srgbClr val="FFFFFF"/>
                </a:highlight>
                <a:latin typeface="Arial"/>
                <a:ea typeface="Arial"/>
                <a:cs typeface="Arial"/>
                <a:sym typeface="Arial"/>
              </a:rPr>
              <a:t>Elizabeth longed to observe that Mr. Bingley had been a most delightful friend; so easily guided that his worth was invaluable; but she checked herself. She remembered that he had yet to learn to be laught at, and it was rather too early to begin. In anticipating the happiness of Bingley, which of course was to be inferior only to his own, he continued the conversation till they reached the house. In the hall they parted (351, Oxford p. 277)</a:t>
            </a:r>
            <a:endParaRPr sz="23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3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2350">
                <a:solidFill>
                  <a:srgbClr val="000000"/>
                </a:solidFill>
                <a:highlight>
                  <a:srgbClr val="FFFFFF"/>
                </a:highlight>
                <a:latin typeface="Arial"/>
                <a:ea typeface="Arial"/>
                <a:cs typeface="Arial"/>
                <a:sym typeface="Arial"/>
              </a:rPr>
              <a:t>Discussion Question: In what way has Darcy not lost his sense of rank?</a:t>
            </a:r>
            <a:endParaRPr b="1" sz="2350">
              <a:solidFill>
                <a:srgbClr val="000000"/>
              </a:solidFill>
              <a:highlight>
                <a:srgbClr val="FFFFFF"/>
              </a:highlight>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2b895b9aaf0_0_15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Evening of Wonders and Money</a:t>
            </a:r>
            <a:endParaRPr/>
          </a:p>
        </p:txBody>
      </p:sp>
      <p:sp>
        <p:nvSpPr>
          <p:cNvPr id="354" name="Google Shape;354;g2b895b9aaf0_0_158"/>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US" sz="2550">
                <a:solidFill>
                  <a:srgbClr val="000000"/>
                </a:solidFill>
                <a:highlight>
                  <a:srgbClr val="FFFFFF"/>
                </a:highlight>
                <a:latin typeface="Arial"/>
                <a:ea typeface="Arial"/>
                <a:cs typeface="Arial"/>
                <a:sym typeface="Arial"/>
              </a:rPr>
              <a:t>‘This is an evening of wonders, indeed! And so, Darcy did every thing; made up the match, gave the money, paid the fellow’s debts, and got him his commission! So much the better. It will save me a world of trouble and economy. Had it been your uncle’s doing, I must and </a:t>
            </a:r>
            <a:r>
              <a:rPr i="1" lang="en-US" sz="2550">
                <a:solidFill>
                  <a:srgbClr val="000000"/>
                </a:solidFill>
                <a:highlight>
                  <a:srgbClr val="FFFFFF"/>
                </a:highlight>
                <a:latin typeface="Arial"/>
                <a:ea typeface="Arial"/>
                <a:cs typeface="Arial"/>
                <a:sym typeface="Arial"/>
              </a:rPr>
              <a:t>would</a:t>
            </a:r>
            <a:r>
              <a:rPr lang="en-US" sz="2550">
                <a:solidFill>
                  <a:srgbClr val="000000"/>
                </a:solidFill>
                <a:highlight>
                  <a:srgbClr val="FFFFFF"/>
                </a:highlight>
                <a:latin typeface="Arial"/>
                <a:ea typeface="Arial"/>
                <a:cs typeface="Arial"/>
                <a:sym typeface="Arial"/>
              </a:rPr>
              <a:t> have paid him; but these violent young lovers carry every thing their own way. I shall offer to pay him to-morrow; he will rant and storm about his love for you, and there will be an end of the matter.’ (357, Oxford p.282)</a:t>
            </a:r>
            <a:endParaRPr sz="25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2550">
                <a:solidFill>
                  <a:srgbClr val="000000"/>
                </a:solidFill>
                <a:highlight>
                  <a:srgbClr val="FFFFFF"/>
                </a:highlight>
                <a:latin typeface="Arial"/>
                <a:ea typeface="Arial"/>
                <a:cs typeface="Arial"/>
                <a:sym typeface="Arial"/>
              </a:rPr>
              <a:t>Discussion Question: How is this a representation of the extension of the irresponsible father?</a:t>
            </a:r>
            <a:endParaRPr b="1" sz="2550">
              <a:solidFill>
                <a:srgbClr val="000000"/>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4800"/>
              <a:buFont typeface="Arial"/>
              <a:buNone/>
            </a:pPr>
            <a:r>
              <a:rPr lang="en-US"/>
              <a:t>Character</a:t>
            </a:r>
            <a:endParaRPr/>
          </a:p>
        </p:txBody>
      </p:sp>
      <p:sp>
        <p:nvSpPr>
          <p:cNvPr id="105" name="Google Shape;105;p14"/>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fontScale="92500" lnSpcReduction="20000"/>
          </a:bodyPr>
          <a:lstStyle/>
          <a:p>
            <a:pPr indent="-215265" lvl="0" marL="228600" rtl="0" algn="l">
              <a:lnSpc>
                <a:spcPct val="110000"/>
              </a:lnSpc>
              <a:spcBef>
                <a:spcPts val="0"/>
              </a:spcBef>
              <a:spcAft>
                <a:spcPts val="0"/>
              </a:spcAft>
              <a:buClr>
                <a:schemeClr val="dk1"/>
              </a:buClr>
              <a:buSzPct val="100000"/>
              <a:buChar char="•"/>
            </a:pPr>
            <a:r>
              <a:rPr lang="en-US"/>
              <a:t>All of </a:t>
            </a:r>
            <a:r>
              <a:rPr i="1" lang="en-US"/>
              <a:t>[Pride and Prejudice’s]  </a:t>
            </a:r>
            <a:r>
              <a:rPr lang="en-US"/>
              <a:t>examples illustrate two different conceptions of character that coexist within Jane Austen: character as social being (a person is a character) and character as inner quality (a person </a:t>
            </a:r>
            <a:r>
              <a:rPr i="1" lang="en-US"/>
              <a:t>has </a:t>
            </a:r>
            <a:r>
              <a:rPr lang="en-US"/>
              <a:t>a character). The narrative structure that mediates between them is precisely asymmetry. Austen famously transforms the novel into a genre that abstracts elucidates, and diagnoses human characteristics: facilitating contrasts between inner qualities like “observation” and “temper.” </a:t>
            </a:r>
            <a:endParaRPr/>
          </a:p>
          <a:p>
            <a:pPr indent="-50800" lvl="0" marL="228600" rtl="0" algn="l">
              <a:lnSpc>
                <a:spcPct val="110000"/>
              </a:lnSpc>
              <a:spcBef>
                <a:spcPts val="1000"/>
              </a:spcBef>
              <a:spcAft>
                <a:spcPts val="0"/>
              </a:spcAft>
              <a:buClr>
                <a:schemeClr val="dk1"/>
              </a:buClr>
              <a:buSzPct val="100000"/>
              <a:buNone/>
            </a:pPr>
            <a:r>
              <a:t/>
            </a:r>
            <a:endParaRPr/>
          </a:p>
          <a:p>
            <a:pPr indent="0" lvl="0" marL="0" rtl="0" algn="l">
              <a:lnSpc>
                <a:spcPct val="110000"/>
              </a:lnSpc>
              <a:spcBef>
                <a:spcPts val="1000"/>
              </a:spcBef>
              <a:spcAft>
                <a:spcPts val="0"/>
              </a:spcAft>
              <a:buClr>
                <a:schemeClr val="dk1"/>
              </a:buClr>
              <a:buSzPct val="100000"/>
              <a:buNone/>
            </a:pPr>
            <a:r>
              <a:rPr lang="en-US"/>
              <a:t>One vs the Many – Alex Woloch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sp>
        <p:nvSpPr>
          <p:cNvPr id="359" name="Google Shape;359;g2b8d7077719_0_2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0" name="Google Shape;360;g2b8d7077719_0_27"/>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1" name="Google Shape;361;g2b8d7077719_0_27"/>
          <p:cNvSpPr txBox="1"/>
          <p:nvPr>
            <p:ph type="ctrTitle"/>
          </p:nvPr>
        </p:nvSpPr>
        <p:spPr>
          <a:xfrm>
            <a:off x="2066544" y="1911096"/>
            <a:ext cx="8055900" cy="2076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800"/>
              <a:buFont typeface="Arial"/>
              <a:buNone/>
            </a:pPr>
            <a:r>
              <a:rPr lang="en-US" sz="6800">
                <a:solidFill>
                  <a:srgbClr val="FFFFFF"/>
                </a:solidFill>
              </a:rPr>
              <a:t>The Ending</a:t>
            </a:r>
            <a:endParaRPr/>
          </a:p>
        </p:txBody>
      </p:sp>
      <p:sp>
        <p:nvSpPr>
          <p:cNvPr id="362" name="Google Shape;362;g2b8d7077719_0_27"/>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2b895b9aaf0_0_16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a:t>
            </a:r>
            <a:endParaRPr/>
          </a:p>
        </p:txBody>
      </p:sp>
      <p:sp>
        <p:nvSpPr>
          <p:cNvPr id="369" name="Google Shape;369;g2b895b9aaf0_0_165"/>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1900">
                <a:solidFill>
                  <a:srgbClr val="000000"/>
                </a:solidFill>
                <a:highlight>
                  <a:srgbClr val="FFFFFF"/>
                </a:highlight>
                <a:latin typeface="Arial"/>
                <a:ea typeface="Arial"/>
                <a:cs typeface="Arial"/>
                <a:sym typeface="Arial"/>
              </a:rPr>
              <a:t>HAPPY</a:t>
            </a:r>
            <a:r>
              <a:rPr lang="en-US" sz="2050">
                <a:solidFill>
                  <a:srgbClr val="000000"/>
                </a:solidFill>
                <a:highlight>
                  <a:srgbClr val="FFFFFF"/>
                </a:highlight>
                <a:latin typeface="Arial"/>
                <a:ea typeface="Arial"/>
                <a:cs typeface="Arial"/>
                <a:sym typeface="Arial"/>
              </a:rPr>
              <a:t> for all her maternal feelings was the day on which Mrs. Bennet got rid of her two most deserving daughters. With what delighted pride she afterwards visited Mrs. Bingley and talked of Mrs. Darcy may be guessed. </a:t>
            </a:r>
            <a:r>
              <a:rPr lang="en-US" sz="2050">
                <a:solidFill>
                  <a:srgbClr val="000000"/>
                </a:solidFill>
                <a:highlight>
                  <a:srgbClr val="FFFF00"/>
                </a:highlight>
                <a:latin typeface="Arial"/>
                <a:ea typeface="Arial"/>
                <a:cs typeface="Arial"/>
                <a:sym typeface="Arial"/>
              </a:rPr>
              <a:t>I wish I could say, for the sake of her family, that the accomplishment of her earnest desire in the establishment of so many of her children, produced so happy an effect as to make her a sensible,</a:t>
            </a:r>
            <a:r>
              <a:rPr lang="en-US" sz="2050">
                <a:solidFill>
                  <a:srgbClr val="000000"/>
                </a:solidFill>
                <a:highlight>
                  <a:srgbClr val="FFFFFF"/>
                </a:highlight>
                <a:latin typeface="Arial"/>
                <a:ea typeface="Arial"/>
                <a:cs typeface="Arial"/>
                <a:sym typeface="Arial"/>
              </a:rPr>
              <a:t> amiable, well-informed woman for the rest of her life; though perhaps it was lucky for her husband, who might not have relished domestic felicity in so unusual a form, that she still was occasionally nervous and invariably silly. (364, Oxford p.287)</a:t>
            </a:r>
            <a:endParaRPr sz="20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2050">
                <a:solidFill>
                  <a:srgbClr val="000000"/>
                </a:solidFill>
                <a:highlight>
                  <a:srgbClr val="FFFFFF"/>
                </a:highlight>
                <a:latin typeface="Arial"/>
                <a:ea typeface="Arial"/>
                <a:cs typeface="Arial"/>
                <a:sym typeface="Arial"/>
              </a:rPr>
              <a:t>Discussion Question: Who is the author? </a:t>
            </a:r>
            <a:endParaRPr b="1" sz="2050">
              <a:solidFill>
                <a:srgbClr val="000000"/>
              </a:solidFill>
              <a:highlight>
                <a:srgbClr val="FFFFFF"/>
              </a:highlight>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b895b9aaf0_0_17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Last Passage</a:t>
            </a:r>
            <a:endParaRPr/>
          </a:p>
        </p:txBody>
      </p:sp>
      <p:sp>
        <p:nvSpPr>
          <p:cNvPr id="376" name="Google Shape;376;g2b895b9aaf0_0_172"/>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en-US" sz="2750">
                <a:solidFill>
                  <a:srgbClr val="000000"/>
                </a:solidFill>
                <a:highlight>
                  <a:srgbClr val="FFFFFF"/>
                </a:highlight>
                <a:latin typeface="Arial"/>
                <a:ea typeface="Arial"/>
                <a:cs typeface="Arial"/>
                <a:sym typeface="Arial"/>
              </a:rPr>
              <a:t>With the Gardiners, they were always on the most intimate terms. Darcy, as well as Elizabeth, really loved them; </a:t>
            </a:r>
            <a:r>
              <a:rPr lang="en-US" sz="2750">
                <a:solidFill>
                  <a:srgbClr val="000000"/>
                </a:solidFill>
                <a:highlight>
                  <a:srgbClr val="FFFF00"/>
                </a:highlight>
                <a:latin typeface="Arial"/>
                <a:ea typeface="Arial"/>
                <a:cs typeface="Arial"/>
                <a:sym typeface="Arial"/>
              </a:rPr>
              <a:t>and they were both ever sensible of the warmest gratitude towards the persons who, by bringing her into Derbyshire, had been the means of uniting them</a:t>
            </a:r>
            <a:r>
              <a:rPr lang="en-US" sz="2750">
                <a:solidFill>
                  <a:srgbClr val="000000"/>
                </a:solidFill>
                <a:highlight>
                  <a:srgbClr val="FFFFFF"/>
                </a:highlight>
                <a:latin typeface="Arial"/>
                <a:ea typeface="Arial"/>
                <a:cs typeface="Arial"/>
                <a:sym typeface="Arial"/>
              </a:rPr>
              <a:t>. (367, Oxford p.290)</a:t>
            </a:r>
            <a:endParaRPr sz="2750">
              <a:solidFill>
                <a:srgbClr val="000000"/>
              </a:solidFill>
              <a:highlight>
                <a:srgbClr val="FFFFFF"/>
              </a:highlight>
              <a:latin typeface="Arial"/>
              <a:ea typeface="Arial"/>
              <a:cs typeface="Arial"/>
              <a:sym typeface="Arial"/>
            </a:endParaRPr>
          </a:p>
          <a:p>
            <a:pPr indent="0" lvl="0" marL="0" rtl="0" algn="l">
              <a:spcBef>
                <a:spcPts val="1000"/>
              </a:spcBef>
              <a:spcAft>
                <a:spcPts val="0"/>
              </a:spcAft>
              <a:buNone/>
            </a:pPr>
            <a:r>
              <a:rPr b="1" lang="en-US" sz="2050">
                <a:solidFill>
                  <a:srgbClr val="000000"/>
                </a:solidFill>
                <a:highlight>
                  <a:srgbClr val="FFFFFF"/>
                </a:highlight>
                <a:latin typeface="Arial"/>
                <a:ea typeface="Arial"/>
                <a:cs typeface="Arial"/>
                <a:sym typeface="Arial"/>
              </a:rPr>
              <a:t>Discussion Question: Why is there emphasis on the Gardiners as opposed to the rest of the family in the last sentence? </a:t>
            </a:r>
            <a:endParaRPr b="1" sz="2050">
              <a:solidFill>
                <a:srgbClr val="000000"/>
              </a:solidFill>
              <a:highlight>
                <a:srgbClr val="FFFFFF"/>
              </a:highlight>
              <a:latin typeface="Arial"/>
              <a:ea typeface="Arial"/>
              <a:cs typeface="Arial"/>
              <a:sym typeface="Arial"/>
            </a:endParaRPr>
          </a:p>
          <a:p>
            <a:pPr indent="-358775" lvl="0" marL="457200" rtl="0" algn="l">
              <a:spcBef>
                <a:spcPts val="1000"/>
              </a:spcBef>
              <a:spcAft>
                <a:spcPts val="0"/>
              </a:spcAft>
              <a:buClr>
                <a:srgbClr val="000000"/>
              </a:buClr>
              <a:buSzPts val="2050"/>
              <a:buFont typeface="Arial"/>
              <a:buChar char="●"/>
            </a:pPr>
            <a:r>
              <a:rPr b="1" lang="en-US" sz="2050">
                <a:solidFill>
                  <a:srgbClr val="000000"/>
                </a:solidFill>
                <a:highlight>
                  <a:srgbClr val="FFFFFF"/>
                </a:highlight>
                <a:latin typeface="Arial"/>
                <a:ea typeface="Arial"/>
                <a:cs typeface="Arial"/>
                <a:sym typeface="Arial"/>
              </a:rPr>
              <a:t>mastermind of how the relationship was formed / don’t want to admit it = lovers / the ones that brought them together </a:t>
            </a:r>
            <a:endParaRPr b="1" sz="2050">
              <a:solidFill>
                <a:srgbClr val="000000"/>
              </a:solidFill>
              <a:highlight>
                <a:srgbClr val="FFFFFF"/>
              </a:highlight>
              <a:latin typeface="Arial"/>
              <a:ea typeface="Arial"/>
              <a:cs typeface="Arial"/>
              <a:sym typeface="Arial"/>
            </a:endParaRPr>
          </a:p>
          <a:p>
            <a:pPr indent="-358775" lvl="0" marL="457200" rtl="0" algn="l">
              <a:spcBef>
                <a:spcPts val="0"/>
              </a:spcBef>
              <a:spcAft>
                <a:spcPts val="0"/>
              </a:spcAft>
              <a:buClr>
                <a:srgbClr val="000000"/>
              </a:buClr>
              <a:buSzPts val="2050"/>
              <a:buFont typeface="Arial"/>
              <a:buChar char="●"/>
            </a:pPr>
            <a:r>
              <a:rPr b="1" lang="en-US" sz="2050">
                <a:solidFill>
                  <a:srgbClr val="000000"/>
                </a:solidFill>
                <a:highlight>
                  <a:srgbClr val="FFFFFF"/>
                </a:highlight>
                <a:latin typeface="Arial"/>
                <a:ea typeface="Arial"/>
                <a:cs typeface="Arial"/>
                <a:sym typeface="Arial"/>
              </a:rPr>
              <a:t>opinionated but outside of constraints society </a:t>
            </a:r>
            <a:endParaRPr b="1" sz="2050">
              <a:solidFill>
                <a:srgbClr val="000000"/>
              </a:solidFill>
              <a:highlight>
                <a:srgbClr val="FFFFFF"/>
              </a:highlight>
              <a:latin typeface="Arial"/>
              <a:ea typeface="Arial"/>
              <a:cs typeface="Arial"/>
              <a:sym typeface="Arial"/>
            </a:endParaRPr>
          </a:p>
          <a:p>
            <a:pPr indent="-358775" lvl="0" marL="457200" rtl="0" algn="l">
              <a:spcBef>
                <a:spcPts val="0"/>
              </a:spcBef>
              <a:spcAft>
                <a:spcPts val="0"/>
              </a:spcAft>
              <a:buClr>
                <a:srgbClr val="000000"/>
              </a:buClr>
              <a:buSzPts val="2050"/>
              <a:buFont typeface="Arial"/>
              <a:buChar char="●"/>
            </a:pPr>
            <a:r>
              <a:rPr b="1" lang="en-US" sz="2050">
                <a:solidFill>
                  <a:srgbClr val="000000"/>
                </a:solidFill>
                <a:highlight>
                  <a:srgbClr val="FFFFFF"/>
                </a:highlight>
                <a:latin typeface="Arial"/>
                <a:ea typeface="Arial"/>
                <a:cs typeface="Arial"/>
                <a:sym typeface="Arial"/>
              </a:rPr>
              <a:t>Rolls into what Emma → Gardiners </a:t>
            </a:r>
            <a:endParaRPr b="1" sz="2050">
              <a:solidFill>
                <a:srgbClr val="000000"/>
              </a:solidFill>
              <a:highlight>
                <a:srgbClr val="FFFFFF"/>
              </a:highlight>
              <a:latin typeface="Arial"/>
              <a:ea typeface="Arial"/>
              <a:cs typeface="Arial"/>
              <a:sym typeface="Arial"/>
            </a:endParaRPr>
          </a:p>
          <a:p>
            <a:pPr indent="-358775" lvl="0" marL="457200" rtl="0" algn="l">
              <a:spcBef>
                <a:spcPts val="0"/>
              </a:spcBef>
              <a:spcAft>
                <a:spcPts val="0"/>
              </a:spcAft>
              <a:buClr>
                <a:srgbClr val="000000"/>
              </a:buClr>
              <a:buSzPts val="2050"/>
              <a:buFont typeface="Arial"/>
              <a:buChar char="●"/>
            </a:pPr>
            <a:r>
              <a:rPr b="1" lang="en-US" sz="2050">
                <a:solidFill>
                  <a:srgbClr val="000000"/>
                </a:solidFill>
                <a:highlight>
                  <a:srgbClr val="FFFFFF"/>
                </a:highlight>
                <a:latin typeface="Arial"/>
                <a:ea typeface="Arial"/>
                <a:cs typeface="Arial"/>
                <a:sym typeface="Arial"/>
              </a:rPr>
              <a:t>Giving thanks → union / social / getting over the pride &amp; prejudice </a:t>
            </a:r>
            <a:endParaRPr b="1" sz="2050">
              <a:solidFill>
                <a:srgbClr val="000000"/>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684988f188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Character defined by the OED</a:t>
            </a:r>
            <a:endParaRPr/>
          </a:p>
        </p:txBody>
      </p:sp>
      <p:sp>
        <p:nvSpPr>
          <p:cNvPr id="112" name="Google Shape;112;g2684988f188_0_0"/>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p>
            <a:pPr indent="-374650" lvl="0" marL="457200" rtl="0" algn="l">
              <a:lnSpc>
                <a:spcPct val="110000"/>
              </a:lnSpc>
              <a:spcBef>
                <a:spcPts val="1000"/>
              </a:spcBef>
              <a:spcAft>
                <a:spcPts val="0"/>
              </a:spcAft>
              <a:buClr>
                <a:srgbClr val="000000"/>
              </a:buClr>
              <a:buSzPts val="2300"/>
              <a:buFont typeface="Lora"/>
              <a:buChar char="●"/>
            </a:pPr>
            <a:r>
              <a:rPr lang="en-US" sz="2300">
                <a:solidFill>
                  <a:srgbClr val="000000"/>
                </a:solidFill>
                <a:highlight>
                  <a:srgbClr val="FFFFFF"/>
                </a:highlight>
                <a:latin typeface="Lora"/>
                <a:ea typeface="Lora"/>
                <a:cs typeface="Lora"/>
                <a:sym typeface="Lora"/>
              </a:rPr>
              <a:t>Moral and mental qualities strongly developed or strikingly displayed; distinct or distinguished personality.</a:t>
            </a:r>
            <a:endParaRPr sz="2300">
              <a:solidFill>
                <a:srgbClr val="000000"/>
              </a:solidFill>
              <a:highlight>
                <a:srgbClr val="FFFFFF"/>
              </a:highlight>
              <a:latin typeface="Lora"/>
              <a:ea typeface="Lora"/>
              <a:cs typeface="Lora"/>
              <a:sym typeface="Lora"/>
            </a:endParaRPr>
          </a:p>
          <a:p>
            <a:pPr indent="-374650" lvl="0" marL="457200" rtl="0" algn="l">
              <a:lnSpc>
                <a:spcPct val="110000"/>
              </a:lnSpc>
              <a:spcBef>
                <a:spcPts val="0"/>
              </a:spcBef>
              <a:spcAft>
                <a:spcPts val="0"/>
              </a:spcAft>
              <a:buClr>
                <a:srgbClr val="000000"/>
              </a:buClr>
              <a:buSzPts val="2300"/>
              <a:buFont typeface="Lora"/>
              <a:buChar char="●"/>
            </a:pPr>
            <a:r>
              <a:rPr lang="en-US" sz="2300">
                <a:solidFill>
                  <a:srgbClr val="000000"/>
                </a:solidFill>
                <a:highlight>
                  <a:srgbClr val="FFFFFF"/>
                </a:highlight>
                <a:latin typeface="Lora"/>
                <a:ea typeface="Lora"/>
                <a:cs typeface="Lora"/>
                <a:sym typeface="Lora"/>
              </a:rPr>
              <a:t>The sum of the moral and mental qualities which distinguish an individual or a people, viewed as a homogeneous whole; a person's or group's individuality deriving from environment, culture, experience, etc.; mental or moral constitution, personality.</a:t>
            </a:r>
            <a:endParaRPr sz="2300">
              <a:solidFill>
                <a:srgbClr val="000000"/>
              </a:solidFill>
              <a:highlight>
                <a:srgbClr val="FFFFFF"/>
              </a:highlight>
              <a:latin typeface="Lora"/>
              <a:ea typeface="Lora"/>
              <a:cs typeface="Lora"/>
              <a:sym typeface="Lora"/>
            </a:endParaRPr>
          </a:p>
          <a:p>
            <a:pPr indent="-374650" lvl="0" marL="457200" rtl="0" algn="l">
              <a:lnSpc>
                <a:spcPct val="110000"/>
              </a:lnSpc>
              <a:spcBef>
                <a:spcPts val="0"/>
              </a:spcBef>
              <a:spcAft>
                <a:spcPts val="0"/>
              </a:spcAft>
              <a:buClr>
                <a:srgbClr val="000000"/>
              </a:buClr>
              <a:buSzPts val="2300"/>
              <a:buFont typeface="Lora"/>
              <a:buChar char="●"/>
            </a:pPr>
            <a:r>
              <a:rPr lang="en-US" sz="2300">
                <a:solidFill>
                  <a:srgbClr val="000000"/>
                </a:solidFill>
                <a:highlight>
                  <a:srgbClr val="FFFFFF"/>
                </a:highlight>
                <a:latin typeface="Lora"/>
                <a:ea typeface="Lora"/>
                <a:cs typeface="Lora"/>
                <a:sym typeface="Lora"/>
              </a:rPr>
              <a:t>Personality, esp. strong personality, as suggested by an aspect of a person's appearance, or in a representation of a person.</a:t>
            </a:r>
            <a:endParaRPr sz="2300">
              <a:solidFill>
                <a:srgbClr val="000000"/>
              </a:solidFill>
              <a:highlight>
                <a:srgbClr val="FFFFFF"/>
              </a:highlight>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b713a1f433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Free Indirect Discourse (FID)</a:t>
            </a:r>
            <a:endParaRPr/>
          </a:p>
        </p:txBody>
      </p:sp>
      <p:sp>
        <p:nvSpPr>
          <p:cNvPr id="119" name="Google Shape;119;g2b713a1f433_0_0"/>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1000"/>
              </a:spcBef>
              <a:spcAft>
                <a:spcPts val="0"/>
              </a:spcAft>
              <a:buSzPct val="155555"/>
              <a:buNone/>
            </a:pPr>
            <a:r>
              <a:rPr lang="en-US" sz="1800">
                <a:solidFill>
                  <a:schemeClr val="dk1"/>
                </a:solidFill>
                <a:latin typeface="Merriweather"/>
                <a:ea typeface="Merriweather"/>
                <a:cs typeface="Merriweather"/>
                <a:sym typeface="Merriweather"/>
              </a:rPr>
              <a:t>Free indirect discourse (FID) is a narrative technique in which the narrator’s third-person voice is infused with the first-person voice of the character without indicators, such as "she said" or "I thought.</a:t>
            </a:r>
            <a:endParaRPr sz="1800">
              <a:solidFill>
                <a:schemeClr val="dk1"/>
              </a:solidFill>
              <a:latin typeface="Merriweather"/>
              <a:ea typeface="Merriweather"/>
              <a:cs typeface="Merriweather"/>
              <a:sym typeface="Merriweather"/>
            </a:endParaRPr>
          </a:p>
          <a:p>
            <a:pPr indent="0" lvl="0" marL="0" rtl="0" algn="l">
              <a:lnSpc>
                <a:spcPct val="150000"/>
              </a:lnSpc>
              <a:spcBef>
                <a:spcPts val="1000"/>
              </a:spcBef>
              <a:spcAft>
                <a:spcPts val="0"/>
              </a:spcAft>
              <a:buSzPct val="155555"/>
              <a:buNone/>
            </a:pPr>
            <a:r>
              <a:rPr lang="en-US" sz="1800">
                <a:solidFill>
                  <a:srgbClr val="292C2E"/>
                </a:solidFill>
                <a:latin typeface="Merriweather"/>
                <a:ea typeface="Merriweather"/>
                <a:cs typeface="Merriweather"/>
                <a:sym typeface="Merriweather"/>
              </a:rPr>
              <a:t>The narrator has access to the thoughts and feelings of the characters and describes these to the reader. The narrator of the novel also frequently adds commentary about characters and their actions, which shapes the reader’s perception. </a:t>
            </a:r>
            <a:endParaRPr sz="1800">
              <a:solidFill>
                <a:srgbClr val="292C2E"/>
              </a:solidFill>
              <a:latin typeface="Merriweather"/>
              <a:ea typeface="Merriweather"/>
              <a:cs typeface="Merriweather"/>
              <a:sym typeface="Merriweather"/>
            </a:endParaRPr>
          </a:p>
          <a:p>
            <a:pPr indent="0" lvl="0" marL="0" rtl="0" algn="l">
              <a:lnSpc>
                <a:spcPct val="150000"/>
              </a:lnSpc>
              <a:spcBef>
                <a:spcPts val="1000"/>
              </a:spcBef>
              <a:spcAft>
                <a:spcPts val="0"/>
              </a:spcAft>
              <a:buSzPct val="155555"/>
              <a:buNone/>
            </a:pPr>
            <a:r>
              <a:rPr lang="en-US" sz="1800">
                <a:solidFill>
                  <a:srgbClr val="292C2E"/>
                </a:solidFill>
                <a:latin typeface="Merriweather"/>
                <a:ea typeface="Merriweather"/>
                <a:cs typeface="Merriweather"/>
                <a:sym typeface="Merriweather"/>
              </a:rPr>
              <a:t>For example, at the start of the novel the narrator describes Mrs. Bennet as “a woman of mean understanding, little information, and uncertain temper.” Although the narrator has access to every character’s interior life, the novel’s events are usually told from Elizabeth’s point of view.</a:t>
            </a:r>
            <a:endParaRPr sz="1800">
              <a:solidFill>
                <a:srgbClr val="292C2E"/>
              </a:solidFill>
              <a:latin typeface="Merriweather"/>
              <a:ea typeface="Merriweather"/>
              <a:cs typeface="Merriweather"/>
              <a:sym typeface="Merriweather"/>
            </a:endParaRPr>
          </a:p>
          <a:p>
            <a:pPr indent="-334327" lvl="0" marL="457200" rtl="0" algn="l">
              <a:lnSpc>
                <a:spcPct val="150000"/>
              </a:lnSpc>
              <a:spcBef>
                <a:spcPts val="1000"/>
              </a:spcBef>
              <a:spcAft>
                <a:spcPts val="0"/>
              </a:spcAft>
              <a:buClr>
                <a:srgbClr val="292C2E"/>
              </a:buClr>
              <a:buSzPct val="100000"/>
              <a:buFont typeface="Merriweather"/>
              <a:buChar char="●"/>
            </a:pPr>
            <a:r>
              <a:rPr lang="en-US" sz="1800">
                <a:solidFill>
                  <a:srgbClr val="292C2E"/>
                </a:solidFill>
                <a:latin typeface="Merriweather"/>
                <a:ea typeface="Merriweather"/>
                <a:cs typeface="Merriweather"/>
                <a:sym typeface="Merriweather"/>
              </a:rPr>
              <a:t>Austen or “narrator” that intrudes and gives their own </a:t>
            </a:r>
            <a:r>
              <a:rPr lang="en-US" sz="1800">
                <a:solidFill>
                  <a:srgbClr val="292C2E"/>
                </a:solidFill>
                <a:latin typeface="Merriweather"/>
                <a:ea typeface="Merriweather"/>
                <a:cs typeface="Merriweather"/>
                <a:sym typeface="Merriweather"/>
              </a:rPr>
              <a:t>thoughts</a:t>
            </a:r>
            <a:r>
              <a:rPr lang="en-US" sz="1800">
                <a:solidFill>
                  <a:srgbClr val="292C2E"/>
                </a:solidFill>
                <a:latin typeface="Merriweather"/>
                <a:ea typeface="Merriweather"/>
                <a:cs typeface="Merriweather"/>
                <a:sym typeface="Merriweather"/>
              </a:rPr>
              <a:t> on what’s happening → form of social commentary </a:t>
            </a:r>
            <a:endParaRPr sz="1800">
              <a:solidFill>
                <a:srgbClr val="292C2E"/>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b8d7077719_0_146"/>
          <p:cNvSpPr txBox="1"/>
          <p:nvPr>
            <p:ph type="title"/>
          </p:nvPr>
        </p:nvSpPr>
        <p:spPr>
          <a:xfrm>
            <a:off x="415600" y="719633"/>
            <a:ext cx="11360700" cy="17100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Themes within Quotation</a:t>
            </a:r>
            <a:endParaRPr/>
          </a:p>
        </p:txBody>
      </p:sp>
      <p:sp>
        <p:nvSpPr>
          <p:cNvPr id="126" name="Google Shape;126;g2b8d7077719_0_146"/>
          <p:cNvSpPr txBox="1"/>
          <p:nvPr>
            <p:ph idx="4294967295" type="body"/>
          </p:nvPr>
        </p:nvSpPr>
        <p:spPr>
          <a:xfrm>
            <a:off x="838200" y="1929384"/>
            <a:ext cx="10515600" cy="4251900"/>
          </a:xfrm>
          <a:prstGeom prst="rect">
            <a:avLst/>
          </a:prstGeom>
        </p:spPr>
        <p:txBody>
          <a:bodyPr anchorCtr="0" anchor="t" bIns="121900" lIns="121900" spcFirstLastPara="1" rIns="121900" wrap="square" tIns="121900">
            <a:normAutofit/>
          </a:bodyPr>
          <a:lstStyle/>
          <a:p>
            <a:pPr indent="-336550" lvl="0" marL="457200" rtl="0" algn="l">
              <a:spcBef>
                <a:spcPts val="0"/>
              </a:spcBef>
              <a:spcAft>
                <a:spcPts val="0"/>
              </a:spcAft>
              <a:buSzPts val="1700"/>
              <a:buChar char="●"/>
            </a:pPr>
            <a:r>
              <a:rPr lang="en-US"/>
              <a:t>Pemberley &amp; Nature</a:t>
            </a:r>
            <a:endParaRPr/>
          </a:p>
          <a:p>
            <a:pPr indent="-336550" lvl="0" marL="457200" rtl="0" algn="l">
              <a:spcBef>
                <a:spcPts val="0"/>
              </a:spcBef>
              <a:spcAft>
                <a:spcPts val="0"/>
              </a:spcAft>
              <a:buSzPts val="1700"/>
              <a:buChar char="●"/>
            </a:pPr>
            <a:r>
              <a:rPr lang="en-US"/>
              <a:t>Significance of Nature</a:t>
            </a:r>
            <a:endParaRPr/>
          </a:p>
          <a:p>
            <a:pPr indent="-336550" lvl="0" marL="457200" rtl="0" algn="l">
              <a:spcBef>
                <a:spcPts val="0"/>
              </a:spcBef>
              <a:spcAft>
                <a:spcPts val="0"/>
              </a:spcAft>
              <a:buSzPts val="1700"/>
              <a:buChar char="●"/>
            </a:pPr>
            <a:r>
              <a:rPr lang="en-US"/>
              <a:t>Significance of the Blush</a:t>
            </a:r>
            <a:endParaRPr/>
          </a:p>
          <a:p>
            <a:pPr indent="-336550" lvl="0" marL="457200" rtl="0" algn="l">
              <a:spcBef>
                <a:spcPts val="0"/>
              </a:spcBef>
              <a:spcAft>
                <a:spcPts val="0"/>
              </a:spcAft>
              <a:buSzPts val="1700"/>
              <a:buChar char="●"/>
            </a:pPr>
            <a:r>
              <a:rPr lang="en-US"/>
              <a:t>Precocious</a:t>
            </a:r>
            <a:r>
              <a:rPr lang="en-US"/>
              <a:t> Children &amp; </a:t>
            </a:r>
            <a:r>
              <a:rPr lang="en-US"/>
              <a:t>Childish</a:t>
            </a:r>
            <a:r>
              <a:rPr lang="en-US"/>
              <a:t> </a:t>
            </a:r>
            <a:r>
              <a:rPr lang="en-US"/>
              <a:t>Adults</a:t>
            </a:r>
            <a:endParaRPr/>
          </a:p>
          <a:p>
            <a:pPr indent="-336550" lvl="0" marL="457200" rtl="0" algn="l">
              <a:spcBef>
                <a:spcPts val="0"/>
              </a:spcBef>
              <a:spcAft>
                <a:spcPts val="0"/>
              </a:spcAft>
              <a:buSzPts val="1700"/>
              <a:buChar char="●"/>
            </a:pPr>
            <a:r>
              <a:rPr lang="en-US"/>
              <a:t>Body vs Language</a:t>
            </a:r>
            <a:endParaRPr/>
          </a:p>
          <a:p>
            <a:pPr indent="-336550" lvl="0" marL="457200" rtl="0" algn="l">
              <a:spcBef>
                <a:spcPts val="0"/>
              </a:spcBef>
              <a:spcAft>
                <a:spcPts val="0"/>
              </a:spcAft>
              <a:buSzPts val="1700"/>
              <a:buChar char="●"/>
            </a:pPr>
            <a:r>
              <a:rPr lang="en-US"/>
              <a:t>Money Talks</a:t>
            </a:r>
            <a:endParaRPr/>
          </a:p>
          <a:p>
            <a:pPr indent="-336550" lvl="0" marL="457200" rtl="0" algn="l">
              <a:spcBef>
                <a:spcPts val="0"/>
              </a:spcBef>
              <a:spcAft>
                <a:spcPts val="0"/>
              </a:spcAft>
              <a:buSzPts val="1700"/>
              <a:buChar char="●"/>
            </a:pPr>
            <a:r>
              <a:rPr lang="en-US"/>
              <a:t>Austen’s Laugh </a:t>
            </a:r>
            <a:endParaRPr/>
          </a:p>
          <a:p>
            <a:pPr indent="-336550" lvl="0" marL="457200" rtl="0" algn="l">
              <a:spcBef>
                <a:spcPts val="0"/>
              </a:spcBef>
              <a:spcAft>
                <a:spcPts val="0"/>
              </a:spcAft>
              <a:buSzPts val="1700"/>
              <a:buChar char="●"/>
            </a:pPr>
            <a:r>
              <a:rPr lang="en-US"/>
              <a:t>The Ending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1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2" name="Google Shape;132;p15"/>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3" name="Google Shape;133;p15"/>
          <p:cNvSpPr txBox="1"/>
          <p:nvPr>
            <p:ph type="ctrTitle"/>
          </p:nvPr>
        </p:nvSpPr>
        <p:spPr>
          <a:xfrm>
            <a:off x="2066544" y="1911096"/>
            <a:ext cx="8055864" cy="207665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800"/>
              <a:buFont typeface="Arial"/>
              <a:buNone/>
            </a:pPr>
            <a:r>
              <a:rPr lang="en-US" sz="6800">
                <a:solidFill>
                  <a:srgbClr val="FFFFFF"/>
                </a:solidFill>
              </a:rPr>
              <a:t>Important passages</a:t>
            </a:r>
            <a:endParaRPr/>
          </a:p>
        </p:txBody>
      </p:sp>
      <p:sp>
        <p:nvSpPr>
          <p:cNvPr id="134" name="Google Shape;134;p15"/>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g2b8d7077719_0_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0" name="Google Shape;140;g2b8d7077719_0_6"/>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1" name="Google Shape;141;g2b8d7077719_0_6"/>
          <p:cNvSpPr txBox="1"/>
          <p:nvPr>
            <p:ph type="ctrTitle"/>
          </p:nvPr>
        </p:nvSpPr>
        <p:spPr>
          <a:xfrm>
            <a:off x="2066544" y="1911096"/>
            <a:ext cx="8055900" cy="2076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800"/>
              <a:buFont typeface="Arial"/>
              <a:buNone/>
            </a:pPr>
            <a:r>
              <a:rPr lang="en-US" sz="6800">
                <a:solidFill>
                  <a:srgbClr val="FFFFFF"/>
                </a:solidFill>
              </a:rPr>
              <a:t>Pemberley &amp; Nature</a:t>
            </a:r>
            <a:endParaRPr/>
          </a:p>
        </p:txBody>
      </p:sp>
      <p:sp>
        <p:nvSpPr>
          <p:cNvPr id="142" name="Google Shape;142;g2b8d7077719_0_6"/>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2024-01-31T20:40:35Z</dcterms:created>
  <dc:creator>Microsoft Office User</dc:creator>
</cp:coreProperties>
</file>